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2" r:id="rId6"/>
    <p:sldId id="264" r:id="rId7"/>
    <p:sldId id="275" r:id="rId8"/>
    <p:sldId id="276" r:id="rId9"/>
    <p:sldId id="270" r:id="rId10"/>
    <p:sldId id="263" r:id="rId11"/>
    <p:sldId id="271" r:id="rId12"/>
    <p:sldId id="272" r:id="rId13"/>
    <p:sldId id="265" r:id="rId14"/>
    <p:sldId id="266" r:id="rId15"/>
    <p:sldId id="267" r:id="rId16"/>
    <p:sldId id="260" r:id="rId17"/>
    <p:sldId id="261" r:id="rId18"/>
    <p:sldId id="274" r:id="rId19"/>
    <p:sldId id="277" r:id="rId20"/>
    <p:sldId id="278" r:id="rId21"/>
    <p:sldId id="279" r:id="rId22"/>
    <p:sldId id="280" r:id="rId23"/>
    <p:sldId id="281" r:id="rId24"/>
    <p:sldId id="273" r:id="rId25"/>
    <p:sldId id="26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453" autoAdjust="0"/>
  </p:normalViewPr>
  <p:slideViewPr>
    <p:cSldViewPr snapToGrid="0">
      <p:cViewPr varScale="1">
        <p:scale>
          <a:sx n="85" d="100"/>
          <a:sy n="85" d="100"/>
        </p:scale>
        <p:origin x="-120" y="-5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310556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71813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381000"/>
            <a:ext cx="2616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81000"/>
            <a:ext cx="764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269063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123613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46041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265144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42890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382920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321950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18280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5D101E2C-1DC3-44E8-9D5D-1C08FB08B135}" type="slidenum">
              <a:rPr lang="en-US" smtClean="0"/>
              <a:t>‹#›</a:t>
            </a:fld>
            <a:endParaRPr lang="en-US"/>
          </a:p>
        </p:txBody>
      </p:sp>
    </p:spTree>
    <p:extLst>
      <p:ext uri="{BB962C8B-B14F-4D97-AF65-F5344CB8AC3E}">
        <p14:creationId xmlns:p14="http://schemas.microsoft.com/office/powerpoint/2010/main" val="2939259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7600" y="3810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5D101E2C-1DC3-44E8-9D5D-1C08FB08B135}" type="slidenum">
              <a:rPr lang="en-US" smtClean="0"/>
              <a:t>‹#›</a:t>
            </a:fld>
            <a:endParaRPr lang="en-US"/>
          </a:p>
        </p:txBody>
      </p:sp>
      <p:sp>
        <p:nvSpPr>
          <p:cNvPr id="2" name="Rectangle 7"/>
          <p:cNvSpPr>
            <a:spLocks noChangeArrowheads="1"/>
          </p:cNvSpPr>
          <p:nvPr/>
        </p:nvSpPr>
        <p:spPr bwMode="auto">
          <a:xfrm>
            <a:off x="2220384" y="4249738"/>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sz="2400"/>
          </a:p>
        </p:txBody>
      </p:sp>
      <p:pic>
        <p:nvPicPr>
          <p:cNvPr id="1031" name="Picture 9" descr="WAFP 2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200" y="6115050"/>
            <a:ext cx="2438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0"/>
          <p:cNvSpPr>
            <a:spLocks noChangeShapeType="1"/>
          </p:cNvSpPr>
          <p:nvPr/>
        </p:nvSpPr>
        <p:spPr bwMode="auto">
          <a:xfrm>
            <a:off x="711200" y="0"/>
            <a:ext cx="0" cy="6172200"/>
          </a:xfrm>
          <a:prstGeom prst="line">
            <a:avLst/>
          </a:prstGeom>
          <a:noFill/>
          <a:ln w="76200" cmpd="tri">
            <a:solidFill>
              <a:srgbClr val="00575D"/>
            </a:solidFill>
            <a:round/>
            <a:headEnd/>
            <a:tailEnd/>
          </a:ln>
          <a:effectLst>
            <a:outerShdw blurRad="63500" dist="35921" dir="2700000" algn="ctr" rotWithShape="0">
              <a:srgbClr val="000000">
                <a:alpha val="74998"/>
              </a:srgbClr>
            </a:outerShdw>
          </a:effectLst>
        </p:spPr>
        <p:txBody>
          <a:bodyPr wrap="none" anchor="ctr"/>
          <a:lstStyle/>
          <a:p>
            <a:pPr eaLnBrk="0" hangingPunct="0">
              <a:defRPr/>
            </a:pPr>
            <a:endParaRPr lang="en-US">
              <a:latin typeface="Arial" pitchFamily="-111" charset="0"/>
              <a:ea typeface="ＭＳ Ｐゴシック" pitchFamily="-111" charset="-128"/>
              <a:cs typeface="ＭＳ Ｐゴシック" pitchFamily="-111" charset="-128"/>
            </a:endParaRPr>
          </a:p>
        </p:txBody>
      </p:sp>
      <p:grpSp>
        <p:nvGrpSpPr>
          <p:cNvPr id="1033" name="Group 16"/>
          <p:cNvGrpSpPr>
            <a:grpSpLocks/>
          </p:cNvGrpSpPr>
          <p:nvPr/>
        </p:nvGrpSpPr>
        <p:grpSpPr bwMode="auto">
          <a:xfrm>
            <a:off x="0" y="1600200"/>
            <a:ext cx="12192000" cy="228600"/>
            <a:chOff x="0" y="1008"/>
            <a:chExt cx="5760" cy="144"/>
          </a:xfrm>
        </p:grpSpPr>
        <p:sp>
          <p:nvSpPr>
            <p:cNvPr id="1037" name="Rectangle 13"/>
            <p:cNvSpPr>
              <a:spLocks noChangeArrowheads="1"/>
            </p:cNvSpPr>
            <p:nvPr userDrawn="1"/>
          </p:nvSpPr>
          <p:spPr bwMode="auto">
            <a:xfrm>
              <a:off x="0" y="1008"/>
              <a:ext cx="5760" cy="144"/>
            </a:xfrm>
            <a:prstGeom prst="rect">
              <a:avLst/>
            </a:prstGeom>
            <a:solidFill>
              <a:srgbClr val="00575D"/>
            </a:solidFill>
            <a:ln w="9525">
              <a:noFill/>
              <a:miter lim="800000"/>
              <a:headEnd/>
              <a:tailEnd/>
            </a:ln>
            <a:effectLst>
              <a:outerShdw blurRad="63500" dist="35921" dir="2700000" algn="ctr" rotWithShape="0">
                <a:srgbClr val="000000">
                  <a:alpha val="74998"/>
                </a:srgbClr>
              </a:outerShdw>
            </a:effectLst>
          </p:spPr>
          <p:txBody>
            <a:bodyPr wrap="none" anchor="ctr"/>
            <a:lstStyle/>
            <a:p>
              <a:pPr eaLnBrk="0" hangingPunct="0">
                <a:defRPr/>
              </a:pPr>
              <a:endParaRPr lang="en-US"/>
            </a:p>
          </p:txBody>
        </p:sp>
        <p:sp>
          <p:nvSpPr>
            <p:cNvPr id="1038" name="Line 14"/>
            <p:cNvSpPr>
              <a:spLocks noChangeShapeType="1"/>
            </p:cNvSpPr>
            <p:nvPr userDrawn="1"/>
          </p:nvSpPr>
          <p:spPr bwMode="auto">
            <a:xfrm>
              <a:off x="0" y="1056"/>
              <a:ext cx="5760"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defRPr/>
              </a:pPr>
              <a:endParaRPr lang="en-US">
                <a:latin typeface="Arial" pitchFamily="-111" charset="0"/>
                <a:ea typeface="ＭＳ Ｐゴシック" pitchFamily="-111" charset="-128"/>
                <a:cs typeface="ＭＳ Ｐゴシック" pitchFamily="-111" charset="-128"/>
              </a:endParaRPr>
            </a:p>
          </p:txBody>
        </p:sp>
        <p:sp>
          <p:nvSpPr>
            <p:cNvPr id="1039" name="Line 15"/>
            <p:cNvSpPr>
              <a:spLocks noChangeShapeType="1"/>
            </p:cNvSpPr>
            <p:nvPr userDrawn="1"/>
          </p:nvSpPr>
          <p:spPr bwMode="auto">
            <a:xfrm>
              <a:off x="0" y="1104"/>
              <a:ext cx="5760"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defRPr/>
              </a:pPr>
              <a:endParaRPr lang="en-US">
                <a:latin typeface="Arial" pitchFamily="-111" charset="0"/>
                <a:ea typeface="ＭＳ Ｐゴシック" pitchFamily="-111" charset="-128"/>
                <a:cs typeface="ＭＳ Ｐゴシック" pitchFamily="-111" charset="-128"/>
              </a:endParaRPr>
            </a:p>
          </p:txBody>
        </p:sp>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open?id=0B-cjhPGEItnQa283MnFRSjZSTFk" TargetMode="External"/><Relationship Id="rId4" Type="http://schemas.openxmlformats.org/officeDocument/2006/relationships/hyperlink" Target="https://drive.google.com/open?id=0B2l-QFins8ofWFpzOGZRaEtEcjQ" TargetMode="External"/><Relationship Id="rId1" Type="http://schemas.openxmlformats.org/officeDocument/2006/relationships/slideLayout" Target="../slideLayouts/slideLayout2.xml"/><Relationship Id="rId2" Type="http://schemas.openxmlformats.org/officeDocument/2006/relationships/hyperlink" Target="https://drive.google.com/open?id=0B-cjhPGEItnQbExEN2RBOHdEbD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open?id=0B-cjhPGEItnQY0JPTVhLeW1yVk0" TargetMode="Externa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open?id=0B-cjhPGEItnQN0JQdFQ1QzRpV2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open?id=0B-cjhPGEItnQaUEwdFgwbXVFR1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gme.org/What-We-Do/Initiatives/Physician-Well-Being" TargetMode="Externa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E8F4C-AFCF-45C1-A956-57847D0C4989}"/>
              </a:ext>
            </a:extLst>
          </p:cNvPr>
          <p:cNvSpPr>
            <a:spLocks noGrp="1"/>
          </p:cNvSpPr>
          <p:nvPr>
            <p:ph type="ctrTitle"/>
          </p:nvPr>
        </p:nvSpPr>
        <p:spPr/>
        <p:txBody>
          <a:bodyPr/>
          <a:lstStyle/>
          <a:p>
            <a:r>
              <a:rPr lang="en-US" dirty="0"/>
              <a:t>Physician Wellbeing Resources</a:t>
            </a:r>
          </a:p>
        </p:txBody>
      </p:sp>
      <p:sp>
        <p:nvSpPr>
          <p:cNvPr id="3" name="Subtitle 2">
            <a:extLst>
              <a:ext uri="{FF2B5EF4-FFF2-40B4-BE49-F238E27FC236}">
                <a16:creationId xmlns:a16="http://schemas.microsoft.com/office/drawing/2014/main" xmlns="" id="{BA1B7A17-B58C-4483-82FC-6A2D56859FF2}"/>
              </a:ext>
            </a:extLst>
          </p:cNvPr>
          <p:cNvSpPr>
            <a:spLocks noGrp="1"/>
          </p:cNvSpPr>
          <p:nvPr>
            <p:ph type="subTitle" idx="1"/>
          </p:nvPr>
        </p:nvSpPr>
        <p:spPr/>
        <p:txBody>
          <a:bodyPr/>
          <a:lstStyle/>
          <a:p>
            <a:r>
              <a:rPr lang="en-US" dirty="0"/>
              <a:t>Provided by WAFP</a:t>
            </a:r>
          </a:p>
        </p:txBody>
      </p:sp>
    </p:spTree>
    <p:extLst>
      <p:ext uri="{BB962C8B-B14F-4D97-AF65-F5344CB8AC3E}">
        <p14:creationId xmlns:p14="http://schemas.microsoft.com/office/powerpoint/2010/main" val="29207277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EC8F8-129D-4BDD-B50D-35E8783352A3}"/>
              </a:ext>
            </a:extLst>
          </p:cNvPr>
          <p:cNvSpPr>
            <a:spLocks noGrp="1"/>
          </p:cNvSpPr>
          <p:nvPr>
            <p:ph type="title"/>
          </p:nvPr>
        </p:nvSpPr>
        <p:spPr/>
        <p:txBody>
          <a:bodyPr/>
          <a:lstStyle/>
          <a:p>
            <a:r>
              <a:rPr lang="en-US" dirty="0"/>
              <a:t>AAFP Physician Wellness</a:t>
            </a:r>
          </a:p>
        </p:txBody>
      </p:sp>
      <p:sp>
        <p:nvSpPr>
          <p:cNvPr id="3" name="Content Placeholder 2">
            <a:extLst>
              <a:ext uri="{FF2B5EF4-FFF2-40B4-BE49-F238E27FC236}">
                <a16:creationId xmlns:a16="http://schemas.microsoft.com/office/drawing/2014/main" xmlns="" id="{DA483B69-FEBB-41B7-9E29-535C3FA78CED}"/>
              </a:ext>
            </a:extLst>
          </p:cNvPr>
          <p:cNvSpPr>
            <a:spLocks noGrp="1"/>
          </p:cNvSpPr>
          <p:nvPr>
            <p:ph idx="1"/>
          </p:nvPr>
        </p:nvSpPr>
        <p:spPr>
          <a:xfrm>
            <a:off x="734683" y="6314536"/>
            <a:ext cx="11025996" cy="868842"/>
          </a:xfrm>
        </p:spPr>
        <p:txBody>
          <a:bodyPr/>
          <a:lstStyle/>
          <a:p>
            <a:r>
              <a:rPr lang="en-US" dirty="0"/>
              <a:t>http://www.aafp.org/news/inside-aafp/20170508physicianwellness.html</a:t>
            </a:r>
          </a:p>
        </p:txBody>
      </p:sp>
      <p:pic>
        <p:nvPicPr>
          <p:cNvPr id="13" name="Picture 12">
            <a:extLst>
              <a:ext uri="{FF2B5EF4-FFF2-40B4-BE49-F238E27FC236}">
                <a16:creationId xmlns:a16="http://schemas.microsoft.com/office/drawing/2014/main" xmlns="" id="{42B124FB-72FD-471D-AC90-B516AF8E40AC}"/>
              </a:ext>
            </a:extLst>
          </p:cNvPr>
          <p:cNvPicPr>
            <a:picLocks noChangeAspect="1"/>
          </p:cNvPicPr>
          <p:nvPr/>
        </p:nvPicPr>
        <p:blipFill rotWithShape="1">
          <a:blip r:embed="rId2"/>
          <a:srcRect l="11736" t="9880" r="4695"/>
          <a:stretch/>
        </p:blipFill>
        <p:spPr>
          <a:xfrm>
            <a:off x="2415396" y="1518248"/>
            <a:ext cx="6797615" cy="4672641"/>
          </a:xfrm>
          <a:prstGeom prst="rect">
            <a:avLst/>
          </a:prstGeom>
        </p:spPr>
      </p:pic>
    </p:spTree>
    <p:extLst>
      <p:ext uri="{BB962C8B-B14F-4D97-AF65-F5344CB8AC3E}">
        <p14:creationId xmlns:p14="http://schemas.microsoft.com/office/powerpoint/2010/main" val="21921708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610B72-19D9-40F8-B082-3A4C4802DAC9}"/>
              </a:ext>
            </a:extLst>
          </p:cNvPr>
          <p:cNvSpPr>
            <a:spLocks noGrp="1"/>
          </p:cNvSpPr>
          <p:nvPr>
            <p:ph type="title"/>
          </p:nvPr>
        </p:nvSpPr>
        <p:spPr/>
        <p:txBody>
          <a:bodyPr/>
          <a:lstStyle/>
          <a:p>
            <a:r>
              <a:rPr lang="en-US" dirty="0"/>
              <a:t>Burnout and Depression - AAFP</a:t>
            </a:r>
          </a:p>
        </p:txBody>
      </p:sp>
      <p:sp>
        <p:nvSpPr>
          <p:cNvPr id="3" name="Content Placeholder 2">
            <a:extLst>
              <a:ext uri="{FF2B5EF4-FFF2-40B4-BE49-F238E27FC236}">
                <a16:creationId xmlns:a16="http://schemas.microsoft.com/office/drawing/2014/main" xmlns="" id="{545405F1-B814-4218-8712-C936D075F9FB}"/>
              </a:ext>
            </a:extLst>
          </p:cNvPr>
          <p:cNvSpPr>
            <a:spLocks noGrp="1"/>
          </p:cNvSpPr>
          <p:nvPr>
            <p:ph idx="1"/>
          </p:nvPr>
        </p:nvSpPr>
        <p:spPr>
          <a:xfrm>
            <a:off x="914400" y="1981200"/>
            <a:ext cx="10799482" cy="4114800"/>
          </a:xfrm>
        </p:spPr>
        <p:txBody>
          <a:bodyPr/>
          <a:lstStyle/>
          <a:p>
            <a:r>
              <a:rPr lang="en-US" dirty="0" err="1"/>
              <a:t>Clif</a:t>
            </a:r>
            <a:r>
              <a:rPr lang="en-US" dirty="0"/>
              <a:t> Knight describing Burnout and Depression:</a:t>
            </a:r>
          </a:p>
          <a:p>
            <a:pPr lvl="1"/>
            <a:r>
              <a:rPr lang="en-US" dirty="0">
                <a:hlinkClick r:id="rId2"/>
              </a:rPr>
              <a:t>https://drive.google.com/open?id=0B-cjhPGEItnQbExEN2RBOHdEbDA</a:t>
            </a:r>
            <a:endParaRPr lang="en-US" dirty="0"/>
          </a:p>
          <a:p>
            <a:r>
              <a:rPr lang="en-US" dirty="0" err="1"/>
              <a:t>Clif</a:t>
            </a:r>
            <a:r>
              <a:rPr lang="en-US" dirty="0"/>
              <a:t> Knight and ways to treat it:</a:t>
            </a:r>
          </a:p>
          <a:p>
            <a:pPr lvl="1"/>
            <a:r>
              <a:rPr lang="en-US" dirty="0">
                <a:hlinkClick r:id="rId3"/>
              </a:rPr>
              <a:t>https://drive.google.com/open?id=0B-</a:t>
            </a:r>
            <a:r>
              <a:rPr lang="en-US" dirty="0" smtClean="0">
                <a:hlinkClick r:id="rId3"/>
              </a:rPr>
              <a:t>cjhPGEItnQa283MnFRSjZSTFk</a:t>
            </a:r>
            <a:endParaRPr lang="en-US" dirty="0"/>
          </a:p>
          <a:p>
            <a:r>
              <a:rPr lang="en-US" dirty="0"/>
              <a:t>Family Medicine and Burnout:</a:t>
            </a:r>
          </a:p>
          <a:p>
            <a:pPr lvl="1"/>
            <a:r>
              <a:rPr lang="en-US" dirty="0">
                <a:hlinkClick r:id="rId4"/>
              </a:rPr>
              <a:t>https://drive.google.com/open?id=0B2l-QFins8ofWFpzOGZRaEtEcjQ</a:t>
            </a:r>
            <a:endParaRPr lang="en-US" dirty="0"/>
          </a:p>
          <a:p>
            <a:pPr lvl="1"/>
            <a:endParaRPr lang="en-US" dirty="0"/>
          </a:p>
          <a:p>
            <a:endParaRPr lang="en-US" dirty="0"/>
          </a:p>
        </p:txBody>
      </p:sp>
    </p:spTree>
    <p:extLst>
      <p:ext uri="{BB962C8B-B14F-4D97-AF65-F5344CB8AC3E}">
        <p14:creationId xmlns:p14="http://schemas.microsoft.com/office/powerpoint/2010/main" val="16306476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87518-C0DF-4805-8B69-EA202DA4E3DA}"/>
              </a:ext>
            </a:extLst>
          </p:cNvPr>
          <p:cNvSpPr>
            <a:spLocks noGrp="1"/>
          </p:cNvSpPr>
          <p:nvPr>
            <p:ph type="title"/>
          </p:nvPr>
        </p:nvSpPr>
        <p:spPr/>
        <p:txBody>
          <a:bodyPr/>
          <a:lstStyle/>
          <a:p>
            <a:r>
              <a:rPr lang="en-US" dirty="0"/>
              <a:t>Diana Phillips: Workplace contributions to Burnout</a:t>
            </a:r>
          </a:p>
        </p:txBody>
      </p:sp>
      <p:sp>
        <p:nvSpPr>
          <p:cNvPr id="3" name="Content Placeholder 2">
            <a:extLst>
              <a:ext uri="{FF2B5EF4-FFF2-40B4-BE49-F238E27FC236}">
                <a16:creationId xmlns:a16="http://schemas.microsoft.com/office/drawing/2014/main" xmlns="" id="{F226AE8D-D3C4-4EEA-9B4C-F23A3B173A00}"/>
              </a:ext>
            </a:extLst>
          </p:cNvPr>
          <p:cNvSpPr>
            <a:spLocks noGrp="1"/>
          </p:cNvSpPr>
          <p:nvPr>
            <p:ph idx="1"/>
          </p:nvPr>
        </p:nvSpPr>
        <p:spPr>
          <a:xfrm>
            <a:off x="838200" y="1825625"/>
            <a:ext cx="10515600" cy="883069"/>
          </a:xfrm>
        </p:spPr>
        <p:txBody>
          <a:bodyPr/>
          <a:lstStyle/>
          <a:p>
            <a:r>
              <a:rPr lang="en-US" dirty="0">
                <a:hlinkClick r:id="rId2"/>
              </a:rPr>
              <a:t>https://drive.google.com/open?id=0B-cjhPGEItnQY0JPTVhLeW1yVk0</a:t>
            </a:r>
            <a:endParaRPr lang="en-US" dirty="0"/>
          </a:p>
          <a:p>
            <a:endParaRPr lang="en-US" dirty="0"/>
          </a:p>
        </p:txBody>
      </p:sp>
      <p:pic>
        <p:nvPicPr>
          <p:cNvPr id="4" name="Picture 3">
            <a:extLst>
              <a:ext uri="{FF2B5EF4-FFF2-40B4-BE49-F238E27FC236}">
                <a16:creationId xmlns:a16="http://schemas.microsoft.com/office/drawing/2014/main" xmlns="" id="{6F38B3C8-4B63-4DA8-93DA-3BD0B4677255}"/>
              </a:ext>
            </a:extLst>
          </p:cNvPr>
          <p:cNvPicPr>
            <a:picLocks noChangeAspect="1"/>
          </p:cNvPicPr>
          <p:nvPr/>
        </p:nvPicPr>
        <p:blipFill rotWithShape="1">
          <a:blip r:embed="rId3"/>
          <a:srcRect l="24236" t="39497" r="24182" b="36016"/>
          <a:stretch/>
        </p:blipFill>
        <p:spPr>
          <a:xfrm>
            <a:off x="1781239" y="2843631"/>
            <a:ext cx="7811336" cy="2363638"/>
          </a:xfrm>
          <a:prstGeom prst="rect">
            <a:avLst/>
          </a:prstGeom>
        </p:spPr>
      </p:pic>
    </p:spTree>
    <p:extLst>
      <p:ext uri="{BB962C8B-B14F-4D97-AF65-F5344CB8AC3E}">
        <p14:creationId xmlns:p14="http://schemas.microsoft.com/office/powerpoint/2010/main" val="34232665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14DC8-3EA4-4C22-B91F-3944362EAC95}"/>
              </a:ext>
            </a:extLst>
          </p:cNvPr>
          <p:cNvSpPr>
            <a:spLocks noGrp="1"/>
          </p:cNvSpPr>
          <p:nvPr>
            <p:ph type="title"/>
          </p:nvPr>
        </p:nvSpPr>
        <p:spPr/>
        <p:txBody>
          <a:bodyPr/>
          <a:lstStyle/>
          <a:p>
            <a:r>
              <a:rPr lang="en-US" dirty="0"/>
              <a:t>Physician Depression</a:t>
            </a:r>
          </a:p>
        </p:txBody>
      </p:sp>
      <p:sp>
        <p:nvSpPr>
          <p:cNvPr id="3" name="Content Placeholder 2">
            <a:extLst>
              <a:ext uri="{FF2B5EF4-FFF2-40B4-BE49-F238E27FC236}">
                <a16:creationId xmlns:a16="http://schemas.microsoft.com/office/drawing/2014/main" xmlns="" id="{4DE731FD-B0FB-484D-B4ED-233651E3C820}"/>
              </a:ext>
            </a:extLst>
          </p:cNvPr>
          <p:cNvSpPr>
            <a:spLocks noGrp="1"/>
          </p:cNvSpPr>
          <p:nvPr>
            <p:ph idx="1"/>
          </p:nvPr>
        </p:nvSpPr>
        <p:spPr/>
        <p:txBody>
          <a:bodyPr/>
          <a:lstStyle/>
          <a:p>
            <a:r>
              <a:rPr lang="en-US" dirty="0"/>
              <a:t>Rates of Depression and other mood disorders is higher in medical students, residents, and physicians (compared to the general population).</a:t>
            </a:r>
          </a:p>
          <a:p>
            <a:r>
              <a:rPr lang="en-US" dirty="0"/>
              <a:t>Despite working in a healthcare setting, a majority of these physicians suffering from mood disorders will </a:t>
            </a:r>
            <a:r>
              <a:rPr lang="en-US" b="1" dirty="0"/>
              <a:t>not </a:t>
            </a:r>
            <a:r>
              <a:rPr lang="en-US" dirty="0"/>
              <a:t>seek professional help.</a:t>
            </a:r>
          </a:p>
        </p:txBody>
      </p:sp>
      <p:sp>
        <p:nvSpPr>
          <p:cNvPr id="4" name="TextBox 3">
            <a:extLst>
              <a:ext uri="{FF2B5EF4-FFF2-40B4-BE49-F238E27FC236}">
                <a16:creationId xmlns:a16="http://schemas.microsoft.com/office/drawing/2014/main" xmlns="" id="{F75B69A2-A599-4A83-A68B-156D0C819657}"/>
              </a:ext>
            </a:extLst>
          </p:cNvPr>
          <p:cNvSpPr txBox="1"/>
          <p:nvPr/>
        </p:nvSpPr>
        <p:spPr>
          <a:xfrm>
            <a:off x="911524" y="5853797"/>
            <a:ext cx="10368951" cy="646331"/>
          </a:xfrm>
          <a:prstGeom prst="rect">
            <a:avLst/>
          </a:prstGeom>
          <a:noFill/>
        </p:spPr>
        <p:txBody>
          <a:bodyPr wrap="square" rtlCol="0">
            <a:spAutoFit/>
          </a:bodyPr>
          <a:lstStyle/>
          <a:p>
            <a:r>
              <a:rPr lang="en-US" dirty="0"/>
              <a:t>Robert Bright and Lois </a:t>
            </a:r>
            <a:r>
              <a:rPr lang="en-US" dirty="0" err="1"/>
              <a:t>Krahn</a:t>
            </a:r>
            <a:r>
              <a:rPr lang="en-US" dirty="0"/>
              <a:t>, Depression and Suicide Among Physicians. </a:t>
            </a:r>
            <a:r>
              <a:rPr lang="en-US" i="1" dirty="0"/>
              <a:t>Current Psychiatry</a:t>
            </a:r>
            <a:r>
              <a:rPr lang="en-US" dirty="0"/>
              <a:t>. 2011 April;10(4):16-30</a:t>
            </a:r>
          </a:p>
        </p:txBody>
      </p:sp>
    </p:spTree>
    <p:extLst>
      <p:ext uri="{BB962C8B-B14F-4D97-AF65-F5344CB8AC3E}">
        <p14:creationId xmlns:p14="http://schemas.microsoft.com/office/powerpoint/2010/main" val="22765340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C3E9E-8FAB-4BC0-B437-5D4975782A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27204BD-63C1-40EA-AE6F-C8452DD12EE4}"/>
              </a:ext>
            </a:extLst>
          </p:cNvPr>
          <p:cNvSpPr>
            <a:spLocks noGrp="1"/>
          </p:cNvSpPr>
          <p:nvPr>
            <p:ph idx="1"/>
          </p:nvPr>
        </p:nvSpPr>
        <p:spPr>
          <a:xfrm>
            <a:off x="838200" y="5607171"/>
            <a:ext cx="10515600" cy="569792"/>
          </a:xfrm>
        </p:spPr>
        <p:txBody>
          <a:bodyPr>
            <a:normAutofit lnSpcReduction="10000"/>
          </a:bodyPr>
          <a:lstStyle/>
          <a:p>
            <a:endParaRPr lang="en-US" dirty="0"/>
          </a:p>
        </p:txBody>
      </p:sp>
      <p:pic>
        <p:nvPicPr>
          <p:cNvPr id="4" name="Picture 3">
            <a:extLst>
              <a:ext uri="{FF2B5EF4-FFF2-40B4-BE49-F238E27FC236}">
                <a16:creationId xmlns:a16="http://schemas.microsoft.com/office/drawing/2014/main" xmlns="" id="{C25DDB16-44C5-4B97-AE2F-3528DE37C5CF}"/>
              </a:ext>
            </a:extLst>
          </p:cNvPr>
          <p:cNvPicPr>
            <a:picLocks noChangeAspect="1"/>
          </p:cNvPicPr>
          <p:nvPr/>
        </p:nvPicPr>
        <p:blipFill rotWithShape="1">
          <a:blip r:embed="rId2"/>
          <a:srcRect l="19852" t="22810" r="45458" b="30147"/>
          <a:stretch/>
        </p:blipFill>
        <p:spPr>
          <a:xfrm>
            <a:off x="838200" y="365125"/>
            <a:ext cx="3732362" cy="3226280"/>
          </a:xfrm>
          <a:prstGeom prst="rect">
            <a:avLst/>
          </a:prstGeom>
        </p:spPr>
      </p:pic>
      <p:pic>
        <p:nvPicPr>
          <p:cNvPr id="5" name="Picture 4">
            <a:extLst>
              <a:ext uri="{FF2B5EF4-FFF2-40B4-BE49-F238E27FC236}">
                <a16:creationId xmlns:a16="http://schemas.microsoft.com/office/drawing/2014/main" xmlns="" id="{EA5E5389-8BF9-4EC0-94BA-B410DEDFF57F}"/>
              </a:ext>
            </a:extLst>
          </p:cNvPr>
          <p:cNvPicPr>
            <a:picLocks noChangeAspect="1"/>
          </p:cNvPicPr>
          <p:nvPr/>
        </p:nvPicPr>
        <p:blipFill rotWithShape="1">
          <a:blip r:embed="rId3"/>
          <a:srcRect l="19478" t="7966" r="47221" b="6064"/>
          <a:stretch/>
        </p:blipFill>
        <p:spPr>
          <a:xfrm>
            <a:off x="6475562" y="188689"/>
            <a:ext cx="3582839" cy="5895809"/>
          </a:xfrm>
          <a:prstGeom prst="rect">
            <a:avLst/>
          </a:prstGeom>
        </p:spPr>
      </p:pic>
      <p:sp>
        <p:nvSpPr>
          <p:cNvPr id="6" name="TextBox 5">
            <a:extLst>
              <a:ext uri="{FF2B5EF4-FFF2-40B4-BE49-F238E27FC236}">
                <a16:creationId xmlns:a16="http://schemas.microsoft.com/office/drawing/2014/main" xmlns="" id="{EF9BB46E-2033-4AC1-9DF3-A4DD53B7B4D4}"/>
              </a:ext>
            </a:extLst>
          </p:cNvPr>
          <p:cNvSpPr txBox="1"/>
          <p:nvPr/>
        </p:nvSpPr>
        <p:spPr>
          <a:xfrm>
            <a:off x="2819400" y="6400800"/>
            <a:ext cx="8534400" cy="276999"/>
          </a:xfrm>
          <a:prstGeom prst="rect">
            <a:avLst/>
          </a:prstGeom>
          <a:noFill/>
        </p:spPr>
        <p:txBody>
          <a:bodyPr wrap="square" rtlCol="0">
            <a:spAutoFit/>
          </a:bodyPr>
          <a:lstStyle/>
          <a:p>
            <a:r>
              <a:rPr lang="en-US" sz="1200" dirty="0"/>
              <a:t>Robert Bright and Lois </a:t>
            </a:r>
            <a:r>
              <a:rPr lang="en-US" sz="1200" dirty="0" err="1"/>
              <a:t>Krahn</a:t>
            </a:r>
            <a:r>
              <a:rPr lang="en-US" sz="1200" dirty="0"/>
              <a:t>, Depression and Suicide Among Physicians. </a:t>
            </a:r>
            <a:r>
              <a:rPr lang="en-US" sz="1200" i="1" dirty="0"/>
              <a:t>Current Psychiatry</a:t>
            </a:r>
            <a:r>
              <a:rPr lang="en-US" sz="1200" dirty="0"/>
              <a:t>. 2011 April;10(4):16-30</a:t>
            </a:r>
          </a:p>
        </p:txBody>
      </p:sp>
    </p:spTree>
    <p:extLst>
      <p:ext uri="{BB962C8B-B14F-4D97-AF65-F5344CB8AC3E}">
        <p14:creationId xmlns:p14="http://schemas.microsoft.com/office/powerpoint/2010/main" val="37077445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A1194D-2DF3-4701-8441-2104B89FBB17}"/>
              </a:ext>
            </a:extLst>
          </p:cNvPr>
          <p:cNvSpPr>
            <a:spLocks noGrp="1"/>
          </p:cNvSpPr>
          <p:nvPr>
            <p:ph type="title"/>
          </p:nvPr>
        </p:nvSpPr>
        <p:spPr/>
        <p:txBody>
          <a:bodyPr/>
          <a:lstStyle/>
          <a:p>
            <a:r>
              <a:rPr lang="en-US" dirty="0"/>
              <a:t>Many physicians do not seek help</a:t>
            </a:r>
          </a:p>
        </p:txBody>
      </p:sp>
      <p:sp>
        <p:nvSpPr>
          <p:cNvPr id="3" name="Content Placeholder 2">
            <a:extLst>
              <a:ext uri="{FF2B5EF4-FFF2-40B4-BE49-F238E27FC236}">
                <a16:creationId xmlns:a16="http://schemas.microsoft.com/office/drawing/2014/main" xmlns="" id="{702DE7CC-9FD8-4C42-B530-E548FF9F2531}"/>
              </a:ext>
            </a:extLst>
          </p:cNvPr>
          <p:cNvSpPr>
            <a:spLocks noGrp="1"/>
          </p:cNvSpPr>
          <p:nvPr>
            <p:ph idx="1"/>
          </p:nvPr>
        </p:nvSpPr>
        <p:spPr/>
        <p:txBody>
          <a:bodyPr/>
          <a:lstStyle/>
          <a:p>
            <a:r>
              <a:rPr lang="en-US" sz="2800" dirty="0"/>
              <a:t>Especially seen in residents and women, seeking help is seen as a “weakness”.</a:t>
            </a:r>
          </a:p>
          <a:p>
            <a:r>
              <a:rPr lang="en-US" sz="2800" dirty="0"/>
              <a:t>Medical students, residents, and full physicians all cite lack of time as reason for not seeking help, as well as </a:t>
            </a:r>
            <a:r>
              <a:rPr lang="en-US" sz="2800" i="1" dirty="0"/>
              <a:t>a perceived belief that such help would not be beneficial</a:t>
            </a:r>
            <a:r>
              <a:rPr lang="en-US" sz="2800" dirty="0"/>
              <a:t>.</a:t>
            </a:r>
          </a:p>
          <a:p>
            <a:r>
              <a:rPr lang="en-US" sz="2800" dirty="0"/>
              <a:t>Prevention and early treatment considered ideal for depression</a:t>
            </a:r>
          </a:p>
        </p:txBody>
      </p:sp>
      <p:sp>
        <p:nvSpPr>
          <p:cNvPr id="4" name="TextBox 3">
            <a:extLst>
              <a:ext uri="{FF2B5EF4-FFF2-40B4-BE49-F238E27FC236}">
                <a16:creationId xmlns:a16="http://schemas.microsoft.com/office/drawing/2014/main" xmlns="" id="{72A1AED5-D24A-4C8B-A4AD-C9A1F3E75720}"/>
              </a:ext>
            </a:extLst>
          </p:cNvPr>
          <p:cNvSpPr txBox="1"/>
          <p:nvPr/>
        </p:nvSpPr>
        <p:spPr>
          <a:xfrm>
            <a:off x="911524" y="5853797"/>
            <a:ext cx="10368951" cy="646331"/>
          </a:xfrm>
          <a:prstGeom prst="rect">
            <a:avLst/>
          </a:prstGeom>
          <a:noFill/>
        </p:spPr>
        <p:txBody>
          <a:bodyPr wrap="square" rtlCol="0">
            <a:spAutoFit/>
          </a:bodyPr>
          <a:lstStyle/>
          <a:p>
            <a:r>
              <a:rPr lang="en-US" dirty="0"/>
              <a:t>Robert Bright and Lois </a:t>
            </a:r>
            <a:r>
              <a:rPr lang="en-US" dirty="0" err="1"/>
              <a:t>Krahn</a:t>
            </a:r>
            <a:r>
              <a:rPr lang="en-US" dirty="0"/>
              <a:t>, Depression and Suicide Among Physicians. </a:t>
            </a:r>
            <a:r>
              <a:rPr lang="en-US" i="1" dirty="0"/>
              <a:t>Current Psychiatry</a:t>
            </a:r>
            <a:r>
              <a:rPr lang="en-US" dirty="0"/>
              <a:t>. 2011 April;10(4):16-30</a:t>
            </a:r>
          </a:p>
        </p:txBody>
      </p:sp>
    </p:spTree>
    <p:extLst>
      <p:ext uri="{BB962C8B-B14F-4D97-AF65-F5344CB8AC3E}">
        <p14:creationId xmlns:p14="http://schemas.microsoft.com/office/powerpoint/2010/main" val="18927468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EA9280-34DA-47F9-A9F9-C0273D10D928}"/>
              </a:ext>
            </a:extLst>
          </p:cNvPr>
          <p:cNvSpPr>
            <a:spLocks noGrp="1"/>
          </p:cNvSpPr>
          <p:nvPr>
            <p:ph type="title"/>
          </p:nvPr>
        </p:nvSpPr>
        <p:spPr/>
        <p:txBody>
          <a:bodyPr/>
          <a:lstStyle/>
          <a:p>
            <a:r>
              <a:rPr lang="en-US" dirty="0"/>
              <a:t>National Suicide Hotline Telephone</a:t>
            </a:r>
          </a:p>
        </p:txBody>
      </p:sp>
      <p:sp>
        <p:nvSpPr>
          <p:cNvPr id="3" name="Content Placeholder 2">
            <a:extLst>
              <a:ext uri="{FF2B5EF4-FFF2-40B4-BE49-F238E27FC236}">
                <a16:creationId xmlns:a16="http://schemas.microsoft.com/office/drawing/2014/main" xmlns="" id="{B66A7719-486D-4F75-AFDB-EBAB2988D1BC}"/>
              </a:ext>
            </a:extLst>
          </p:cNvPr>
          <p:cNvSpPr>
            <a:spLocks noGrp="1"/>
          </p:cNvSpPr>
          <p:nvPr>
            <p:ph idx="1"/>
          </p:nvPr>
        </p:nvSpPr>
        <p:spPr>
          <a:xfrm>
            <a:off x="838200" y="1825625"/>
            <a:ext cx="10515600" cy="1107356"/>
          </a:xfrm>
        </p:spPr>
        <p:txBody>
          <a:bodyPr/>
          <a:lstStyle/>
          <a:p>
            <a:r>
              <a:rPr lang="en-US" dirty="0"/>
              <a:t>Call 1-800-273-8255 (also an online chat option)</a:t>
            </a:r>
          </a:p>
          <a:p>
            <a:r>
              <a:rPr lang="en-US" dirty="0"/>
              <a:t>24 hours a day/7 days a week</a:t>
            </a:r>
          </a:p>
        </p:txBody>
      </p:sp>
      <p:pic>
        <p:nvPicPr>
          <p:cNvPr id="4" name="Picture 3">
            <a:extLst>
              <a:ext uri="{FF2B5EF4-FFF2-40B4-BE49-F238E27FC236}">
                <a16:creationId xmlns:a16="http://schemas.microsoft.com/office/drawing/2014/main" xmlns="" id="{D53F8BAD-FD96-48BD-AA2A-2EFAB6AC2CAD}"/>
              </a:ext>
            </a:extLst>
          </p:cNvPr>
          <p:cNvPicPr>
            <a:picLocks noChangeAspect="1"/>
          </p:cNvPicPr>
          <p:nvPr/>
        </p:nvPicPr>
        <p:blipFill rotWithShape="1">
          <a:blip r:embed="rId2"/>
          <a:srcRect l="16485" t="18449" r="6222" b="34592"/>
          <a:stretch/>
        </p:blipFill>
        <p:spPr>
          <a:xfrm>
            <a:off x="1867619" y="3485071"/>
            <a:ext cx="8315865" cy="3220529"/>
          </a:xfrm>
          <a:prstGeom prst="rect">
            <a:avLst/>
          </a:prstGeom>
        </p:spPr>
      </p:pic>
    </p:spTree>
    <p:extLst>
      <p:ext uri="{BB962C8B-B14F-4D97-AF65-F5344CB8AC3E}">
        <p14:creationId xmlns:p14="http://schemas.microsoft.com/office/powerpoint/2010/main" val="11715070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98004-E99E-4489-8916-2339F2F7DBC3}"/>
              </a:ext>
            </a:extLst>
          </p:cNvPr>
          <p:cNvSpPr>
            <a:spLocks noGrp="1"/>
          </p:cNvSpPr>
          <p:nvPr>
            <p:ph type="title"/>
          </p:nvPr>
        </p:nvSpPr>
        <p:spPr/>
        <p:txBody>
          <a:bodyPr/>
          <a:lstStyle/>
          <a:p>
            <a:r>
              <a:rPr lang="en-US" dirty="0"/>
              <a:t>Joy of Practice</a:t>
            </a:r>
          </a:p>
        </p:txBody>
      </p:sp>
      <p:sp>
        <p:nvSpPr>
          <p:cNvPr id="3" name="Content Placeholder 2">
            <a:extLst>
              <a:ext uri="{FF2B5EF4-FFF2-40B4-BE49-F238E27FC236}">
                <a16:creationId xmlns:a16="http://schemas.microsoft.com/office/drawing/2014/main" xmlns="" id="{947BD241-3E0D-46F2-B458-D36FF0133325}"/>
              </a:ext>
            </a:extLst>
          </p:cNvPr>
          <p:cNvSpPr>
            <a:spLocks noGrp="1"/>
          </p:cNvSpPr>
          <p:nvPr>
            <p:ph idx="1"/>
          </p:nvPr>
        </p:nvSpPr>
        <p:spPr>
          <a:xfrm>
            <a:off x="930885" y="2006736"/>
            <a:ext cx="3327343" cy="3446788"/>
          </a:xfrm>
        </p:spPr>
        <p:txBody>
          <a:bodyPr/>
          <a:lstStyle/>
          <a:p>
            <a:r>
              <a:rPr lang="en-US" dirty="0"/>
              <a:t>A list of ways to keep the</a:t>
            </a:r>
            <a:br>
              <a:rPr lang="en-US" dirty="0"/>
            </a:br>
            <a:r>
              <a:rPr lang="en-US" dirty="0"/>
              <a:t>joy of practice alive and</a:t>
            </a:r>
            <a:br>
              <a:rPr lang="en-US" dirty="0"/>
            </a:br>
            <a:r>
              <a:rPr lang="en-US" dirty="0"/>
              <a:t>avoid burnout</a:t>
            </a:r>
          </a:p>
        </p:txBody>
      </p:sp>
      <p:pic>
        <p:nvPicPr>
          <p:cNvPr id="4" name="Picture 3">
            <a:extLst>
              <a:ext uri="{FF2B5EF4-FFF2-40B4-BE49-F238E27FC236}">
                <a16:creationId xmlns:a16="http://schemas.microsoft.com/office/drawing/2014/main" xmlns="" id="{2BBA5DE9-150E-45CE-9336-BFA149B62511}"/>
              </a:ext>
            </a:extLst>
          </p:cNvPr>
          <p:cNvPicPr>
            <a:picLocks noChangeAspect="1"/>
          </p:cNvPicPr>
          <p:nvPr/>
        </p:nvPicPr>
        <p:blipFill rotWithShape="1">
          <a:blip r:embed="rId2"/>
          <a:srcRect l="13973" t="9057" r="15309"/>
          <a:stretch/>
        </p:blipFill>
        <p:spPr>
          <a:xfrm>
            <a:off x="4393721" y="448574"/>
            <a:ext cx="7608498" cy="6236898"/>
          </a:xfrm>
          <a:prstGeom prst="rect">
            <a:avLst/>
          </a:prstGeom>
        </p:spPr>
      </p:pic>
    </p:spTree>
    <p:extLst>
      <p:ext uri="{BB962C8B-B14F-4D97-AF65-F5344CB8AC3E}">
        <p14:creationId xmlns:p14="http://schemas.microsoft.com/office/powerpoint/2010/main" val="24720623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0BD57-C7D7-4186-AB5E-BAD3504A0CC1}"/>
              </a:ext>
            </a:extLst>
          </p:cNvPr>
          <p:cNvSpPr>
            <a:spLocks noGrp="1"/>
          </p:cNvSpPr>
          <p:nvPr>
            <p:ph type="title"/>
          </p:nvPr>
        </p:nvSpPr>
        <p:spPr/>
        <p:txBody>
          <a:bodyPr/>
          <a:lstStyle/>
          <a:p>
            <a:r>
              <a:rPr lang="en-US" dirty="0"/>
              <a:t>Joy of Practice - Summary</a:t>
            </a:r>
          </a:p>
        </p:txBody>
      </p:sp>
      <p:sp>
        <p:nvSpPr>
          <p:cNvPr id="3" name="Content Placeholder 2">
            <a:extLst>
              <a:ext uri="{FF2B5EF4-FFF2-40B4-BE49-F238E27FC236}">
                <a16:creationId xmlns:a16="http://schemas.microsoft.com/office/drawing/2014/main" xmlns="" id="{EC0A8AE2-2743-4530-AC3B-1890757E1439}"/>
              </a:ext>
            </a:extLst>
          </p:cNvPr>
          <p:cNvSpPr>
            <a:spLocks noGrp="1"/>
          </p:cNvSpPr>
          <p:nvPr>
            <p:ph idx="1"/>
          </p:nvPr>
        </p:nvSpPr>
        <p:spPr/>
        <p:txBody>
          <a:bodyPr/>
          <a:lstStyle/>
          <a:p>
            <a:r>
              <a:rPr lang="en-US" sz="2800" dirty="0"/>
              <a:t>(1) proactive planned care, with </a:t>
            </a:r>
            <a:r>
              <a:rPr lang="en-US" sz="2800" dirty="0" err="1"/>
              <a:t>previsit</a:t>
            </a:r>
            <a:r>
              <a:rPr lang="en-US" sz="2800" dirty="0"/>
              <a:t> planning and </a:t>
            </a:r>
            <a:r>
              <a:rPr lang="en-US" sz="2800" dirty="0" err="1"/>
              <a:t>previsit</a:t>
            </a:r>
            <a:r>
              <a:rPr lang="en-US" sz="2800" dirty="0"/>
              <a:t> laboratory tests</a:t>
            </a:r>
            <a:br>
              <a:rPr lang="en-US" sz="2800" dirty="0"/>
            </a:br>
            <a:r>
              <a:rPr lang="en-US" sz="2800" dirty="0"/>
              <a:t>(2) sharing clinical care among a team, with expanded rooming protocols, standing orders and panel management</a:t>
            </a:r>
            <a:br>
              <a:rPr lang="en-US" sz="2800" dirty="0"/>
            </a:br>
            <a:r>
              <a:rPr lang="en-US" sz="2800" dirty="0"/>
              <a:t>(3) sharing clerical tasks with collaborative documentation (scribing), </a:t>
            </a:r>
            <a:r>
              <a:rPr lang="en-US" sz="2800" dirty="0" err="1"/>
              <a:t>nonphysician</a:t>
            </a:r>
            <a:r>
              <a:rPr lang="en-US" sz="2800" dirty="0"/>
              <a:t> order entry, and streamlined prescription management; (4) improving communication by verbal messaging and in-box management</a:t>
            </a:r>
            <a:br>
              <a:rPr lang="en-US" sz="2800" dirty="0"/>
            </a:br>
            <a:r>
              <a:rPr lang="en-US" sz="2800" dirty="0"/>
              <a:t>(5) improving team functioning through co-location, team meetings, and work flow mapping</a:t>
            </a:r>
          </a:p>
        </p:txBody>
      </p:sp>
    </p:spTree>
    <p:extLst>
      <p:ext uri="{BB962C8B-B14F-4D97-AF65-F5344CB8AC3E}">
        <p14:creationId xmlns:p14="http://schemas.microsoft.com/office/powerpoint/2010/main" val="8967280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E6776-CFD5-45A1-9B21-90B701575D97}"/>
              </a:ext>
            </a:extLst>
          </p:cNvPr>
          <p:cNvSpPr>
            <a:spLocks noGrp="1"/>
          </p:cNvSpPr>
          <p:nvPr>
            <p:ph type="title"/>
          </p:nvPr>
        </p:nvSpPr>
        <p:spPr>
          <a:xfrm>
            <a:off x="878457" y="1862568"/>
            <a:ext cx="10515600" cy="1325563"/>
          </a:xfrm>
        </p:spPr>
        <p:txBody>
          <a:bodyPr/>
          <a:lstStyle/>
          <a:p>
            <a:r>
              <a:rPr lang="en-US" dirty="0"/>
              <a:t>1) Proactive planned care, with </a:t>
            </a:r>
            <a:r>
              <a:rPr lang="en-US" dirty="0" err="1"/>
              <a:t>previsit</a:t>
            </a:r>
            <a:r>
              <a:rPr lang="en-US" dirty="0"/>
              <a:t> planning and </a:t>
            </a:r>
            <a:r>
              <a:rPr lang="en-US" dirty="0" err="1"/>
              <a:t>previsit</a:t>
            </a:r>
            <a:r>
              <a:rPr lang="en-US" dirty="0"/>
              <a:t> laboratory tests</a:t>
            </a:r>
          </a:p>
        </p:txBody>
      </p:sp>
      <p:sp>
        <p:nvSpPr>
          <p:cNvPr id="3" name="Content Placeholder 2">
            <a:extLst>
              <a:ext uri="{FF2B5EF4-FFF2-40B4-BE49-F238E27FC236}">
                <a16:creationId xmlns:a16="http://schemas.microsoft.com/office/drawing/2014/main" xmlns="" id="{6BC3CB87-2BC2-4818-9C98-3A80D10AD4E1}"/>
              </a:ext>
            </a:extLst>
          </p:cNvPr>
          <p:cNvSpPr>
            <a:spLocks noGrp="1"/>
          </p:cNvSpPr>
          <p:nvPr>
            <p:ph idx="1"/>
          </p:nvPr>
        </p:nvSpPr>
        <p:spPr>
          <a:xfrm>
            <a:off x="838200" y="3435889"/>
            <a:ext cx="10515600" cy="2056262"/>
          </a:xfrm>
        </p:spPr>
        <p:txBody>
          <a:bodyPr/>
          <a:lstStyle/>
          <a:p>
            <a:r>
              <a:rPr lang="en-US" dirty="0"/>
              <a:t>Burnout has been shown to be reduced when lab tests are performed first thing before the visit, or more than 48 hours before the appointment so that they can be discussed.</a:t>
            </a:r>
          </a:p>
          <a:p>
            <a:endParaRPr lang="en-US" dirty="0"/>
          </a:p>
        </p:txBody>
      </p:sp>
      <p:sp>
        <p:nvSpPr>
          <p:cNvPr id="4" name="TextBox 3">
            <a:extLst>
              <a:ext uri="{FF2B5EF4-FFF2-40B4-BE49-F238E27FC236}">
                <a16:creationId xmlns:a16="http://schemas.microsoft.com/office/drawing/2014/main" xmlns="" id="{A72545C5-3154-44B8-85D8-21ACAAF565C9}"/>
              </a:ext>
            </a:extLst>
          </p:cNvPr>
          <p:cNvSpPr txBox="1"/>
          <p:nvPr/>
        </p:nvSpPr>
        <p:spPr>
          <a:xfrm>
            <a:off x="838200" y="576431"/>
            <a:ext cx="9402792" cy="769441"/>
          </a:xfrm>
          <a:prstGeom prst="rect">
            <a:avLst/>
          </a:prstGeom>
          <a:noFill/>
        </p:spPr>
        <p:txBody>
          <a:bodyPr wrap="square" rtlCol="0">
            <a:spAutoFit/>
          </a:bodyPr>
          <a:lstStyle/>
          <a:p>
            <a:r>
              <a:rPr lang="en-US" sz="4400" dirty="0"/>
              <a:t>Joy of Practice - Improvements</a:t>
            </a:r>
          </a:p>
        </p:txBody>
      </p:sp>
    </p:spTree>
    <p:extLst>
      <p:ext uri="{BB962C8B-B14F-4D97-AF65-F5344CB8AC3E}">
        <p14:creationId xmlns:p14="http://schemas.microsoft.com/office/powerpoint/2010/main" val="25118764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B501E-1069-4430-B683-2EC03BA2F8A2}"/>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xmlns="" id="{D0640733-F0EA-44E2-BE8E-F4810DA71496}"/>
              </a:ext>
            </a:extLst>
          </p:cNvPr>
          <p:cNvSpPr>
            <a:spLocks noGrp="1"/>
          </p:cNvSpPr>
          <p:nvPr>
            <p:ph idx="1"/>
          </p:nvPr>
        </p:nvSpPr>
        <p:spPr/>
        <p:txBody>
          <a:bodyPr/>
          <a:lstStyle/>
          <a:p>
            <a:r>
              <a:rPr lang="en-US" dirty="0"/>
              <a:t>Burnout in physicians, residents, and medical students</a:t>
            </a:r>
          </a:p>
          <a:p>
            <a:r>
              <a:rPr lang="en-US" dirty="0"/>
              <a:t>Tips for Wellness</a:t>
            </a:r>
          </a:p>
          <a:p>
            <a:r>
              <a:rPr lang="en-US" dirty="0"/>
              <a:t>Depression</a:t>
            </a:r>
          </a:p>
          <a:p>
            <a:r>
              <a:rPr lang="en-US" dirty="0"/>
              <a:t>Suicide Prevention</a:t>
            </a:r>
          </a:p>
          <a:p>
            <a:endParaRPr lang="en-US" dirty="0"/>
          </a:p>
          <a:p>
            <a:r>
              <a:rPr lang="en-US" dirty="0"/>
              <a:t>Joy in Practice</a:t>
            </a:r>
          </a:p>
        </p:txBody>
      </p:sp>
    </p:spTree>
    <p:extLst>
      <p:ext uri="{BB962C8B-B14F-4D97-AF65-F5344CB8AC3E}">
        <p14:creationId xmlns:p14="http://schemas.microsoft.com/office/powerpoint/2010/main" val="37905368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8B8DA-F75F-4C42-8388-83F27BB1A66B}"/>
              </a:ext>
            </a:extLst>
          </p:cNvPr>
          <p:cNvSpPr>
            <a:spLocks noGrp="1"/>
          </p:cNvSpPr>
          <p:nvPr>
            <p:ph type="title"/>
          </p:nvPr>
        </p:nvSpPr>
        <p:spPr>
          <a:xfrm>
            <a:off x="867275" y="2660392"/>
            <a:ext cx="11155392" cy="1325563"/>
          </a:xfrm>
        </p:spPr>
        <p:txBody>
          <a:bodyPr>
            <a:noAutofit/>
          </a:bodyPr>
          <a:lstStyle/>
          <a:p>
            <a:pPr algn="l"/>
            <a:r>
              <a:rPr lang="en-US" sz="3200" dirty="0"/>
              <a:t>2) Sharing clinical care among a team, with expanded rooming protocols, standing orders and panel management</a:t>
            </a:r>
            <a:br>
              <a:rPr lang="en-US" sz="3200" dirty="0"/>
            </a:br>
            <a:endParaRPr lang="en-US" sz="3200" dirty="0"/>
          </a:p>
        </p:txBody>
      </p:sp>
      <p:sp>
        <p:nvSpPr>
          <p:cNvPr id="3" name="Content Placeholder 2">
            <a:extLst>
              <a:ext uri="{FF2B5EF4-FFF2-40B4-BE49-F238E27FC236}">
                <a16:creationId xmlns:a16="http://schemas.microsoft.com/office/drawing/2014/main" xmlns="" id="{035F7178-E94A-480F-9D07-737F4444FD80}"/>
              </a:ext>
            </a:extLst>
          </p:cNvPr>
          <p:cNvSpPr>
            <a:spLocks noGrp="1"/>
          </p:cNvSpPr>
          <p:nvPr>
            <p:ph idx="1"/>
          </p:nvPr>
        </p:nvSpPr>
        <p:spPr>
          <a:xfrm>
            <a:off x="947468" y="4305887"/>
            <a:ext cx="10515600" cy="1849228"/>
          </a:xfrm>
        </p:spPr>
        <p:txBody>
          <a:bodyPr/>
          <a:lstStyle/>
          <a:p>
            <a:r>
              <a:rPr lang="en-US" sz="2800" dirty="0"/>
              <a:t>With an increased sharing of care, burnout can be reduced in the physician. Examples include usage of a nurse or medical assistant to help room, ask screening questions, check prescription refills, and examine metabolic panels.</a:t>
            </a:r>
          </a:p>
        </p:txBody>
      </p:sp>
      <p:sp>
        <p:nvSpPr>
          <p:cNvPr id="4" name="TextBox 3">
            <a:extLst>
              <a:ext uri="{FF2B5EF4-FFF2-40B4-BE49-F238E27FC236}">
                <a16:creationId xmlns:a16="http://schemas.microsoft.com/office/drawing/2014/main" xmlns="" id="{3057A75D-619D-454C-B577-A2A8D138DCFE}"/>
              </a:ext>
            </a:extLst>
          </p:cNvPr>
          <p:cNvSpPr txBox="1"/>
          <p:nvPr/>
        </p:nvSpPr>
        <p:spPr>
          <a:xfrm>
            <a:off x="838200" y="576431"/>
            <a:ext cx="9402792" cy="769441"/>
          </a:xfrm>
          <a:prstGeom prst="rect">
            <a:avLst/>
          </a:prstGeom>
          <a:noFill/>
        </p:spPr>
        <p:txBody>
          <a:bodyPr wrap="square" rtlCol="0">
            <a:spAutoFit/>
          </a:bodyPr>
          <a:lstStyle/>
          <a:p>
            <a:r>
              <a:rPr lang="en-US" sz="4400" dirty="0"/>
              <a:t>Joy of Practice - Improvements</a:t>
            </a:r>
          </a:p>
        </p:txBody>
      </p:sp>
    </p:spTree>
    <p:extLst>
      <p:ext uri="{BB962C8B-B14F-4D97-AF65-F5344CB8AC3E}">
        <p14:creationId xmlns:p14="http://schemas.microsoft.com/office/powerpoint/2010/main" val="26541071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21D00-F574-4F2D-8D12-9AD8339DB0FE}"/>
              </a:ext>
            </a:extLst>
          </p:cNvPr>
          <p:cNvSpPr>
            <a:spLocks noGrp="1"/>
          </p:cNvSpPr>
          <p:nvPr>
            <p:ph type="title"/>
          </p:nvPr>
        </p:nvSpPr>
        <p:spPr>
          <a:xfrm>
            <a:off x="895710" y="1744449"/>
            <a:ext cx="10515600" cy="1564167"/>
          </a:xfrm>
        </p:spPr>
        <p:txBody>
          <a:bodyPr>
            <a:noAutofit/>
          </a:bodyPr>
          <a:lstStyle/>
          <a:p>
            <a:r>
              <a:rPr lang="en-US" sz="3200" dirty="0"/>
              <a:t>3) Sharing clerical tasks with collaborative documentation (scribing), </a:t>
            </a:r>
            <a:r>
              <a:rPr lang="en-US" sz="3200" dirty="0" err="1"/>
              <a:t>nonphysician</a:t>
            </a:r>
            <a:r>
              <a:rPr lang="en-US" sz="3200" dirty="0"/>
              <a:t> order entry, and streamlined prescription management</a:t>
            </a:r>
          </a:p>
        </p:txBody>
      </p:sp>
      <p:sp>
        <p:nvSpPr>
          <p:cNvPr id="3" name="Content Placeholder 2">
            <a:extLst>
              <a:ext uri="{FF2B5EF4-FFF2-40B4-BE49-F238E27FC236}">
                <a16:creationId xmlns:a16="http://schemas.microsoft.com/office/drawing/2014/main" xmlns="" id="{7DC96958-445F-4638-BCE2-53B6B034ECDB}"/>
              </a:ext>
            </a:extLst>
          </p:cNvPr>
          <p:cNvSpPr>
            <a:spLocks noGrp="1"/>
          </p:cNvSpPr>
          <p:nvPr>
            <p:ph idx="1"/>
          </p:nvPr>
        </p:nvSpPr>
        <p:spPr>
          <a:xfrm>
            <a:off x="838200" y="3338123"/>
            <a:ext cx="10515600" cy="3137439"/>
          </a:xfrm>
        </p:spPr>
        <p:txBody>
          <a:bodyPr/>
          <a:lstStyle/>
          <a:p>
            <a:r>
              <a:rPr lang="en-US" sz="2800" dirty="0"/>
              <a:t>Usage of a scribe has been recommended for burnout reduction. The issue of spending many hours on medical charts has been linked to burnout.</a:t>
            </a:r>
          </a:p>
          <a:p>
            <a:r>
              <a:rPr lang="en-US" sz="2800" dirty="0"/>
              <a:t>Any reduction of WAC (work after clinic) is seen as positive</a:t>
            </a:r>
          </a:p>
          <a:p>
            <a:r>
              <a:rPr lang="en-US" sz="2800" dirty="0"/>
              <a:t>Prescription management gives medical assistants or nurses the ability to quickly check on pharmaceutical refills and eliminate forgetting or missed refills.</a:t>
            </a:r>
          </a:p>
        </p:txBody>
      </p:sp>
      <p:sp>
        <p:nvSpPr>
          <p:cNvPr id="4" name="TextBox 3">
            <a:extLst>
              <a:ext uri="{FF2B5EF4-FFF2-40B4-BE49-F238E27FC236}">
                <a16:creationId xmlns:a16="http://schemas.microsoft.com/office/drawing/2014/main" xmlns="" id="{194F820E-0C61-484A-B7F4-36E8C1A797E9}"/>
              </a:ext>
            </a:extLst>
          </p:cNvPr>
          <p:cNvSpPr txBox="1"/>
          <p:nvPr/>
        </p:nvSpPr>
        <p:spPr>
          <a:xfrm>
            <a:off x="895710" y="444159"/>
            <a:ext cx="9402792" cy="707886"/>
          </a:xfrm>
          <a:prstGeom prst="rect">
            <a:avLst/>
          </a:prstGeom>
          <a:noFill/>
        </p:spPr>
        <p:txBody>
          <a:bodyPr wrap="square" rtlCol="0">
            <a:spAutoFit/>
          </a:bodyPr>
          <a:lstStyle/>
          <a:p>
            <a:r>
              <a:rPr lang="en-US" sz="4000" dirty="0"/>
              <a:t>Joy of Practice - Improvements</a:t>
            </a:r>
          </a:p>
        </p:txBody>
      </p:sp>
    </p:spTree>
    <p:extLst>
      <p:ext uri="{BB962C8B-B14F-4D97-AF65-F5344CB8AC3E}">
        <p14:creationId xmlns:p14="http://schemas.microsoft.com/office/powerpoint/2010/main" val="35429112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6C650-8EE4-4E07-9EDD-126A4A080969}"/>
              </a:ext>
            </a:extLst>
          </p:cNvPr>
          <p:cNvSpPr>
            <a:spLocks noGrp="1"/>
          </p:cNvSpPr>
          <p:nvPr>
            <p:ph type="title"/>
          </p:nvPr>
        </p:nvSpPr>
        <p:spPr>
          <a:xfrm>
            <a:off x="889958" y="1820113"/>
            <a:ext cx="10515600" cy="1325563"/>
          </a:xfrm>
        </p:spPr>
        <p:txBody>
          <a:bodyPr/>
          <a:lstStyle/>
          <a:p>
            <a:r>
              <a:rPr lang="en-US" dirty="0"/>
              <a:t>4) Improving communication by verbal messaging and in-box management</a:t>
            </a:r>
          </a:p>
        </p:txBody>
      </p:sp>
      <p:sp>
        <p:nvSpPr>
          <p:cNvPr id="3" name="Content Placeholder 2">
            <a:extLst>
              <a:ext uri="{FF2B5EF4-FFF2-40B4-BE49-F238E27FC236}">
                <a16:creationId xmlns:a16="http://schemas.microsoft.com/office/drawing/2014/main" xmlns="" id="{4D97D8EF-05DE-478B-BDEB-0C5C531D6531}"/>
              </a:ext>
            </a:extLst>
          </p:cNvPr>
          <p:cNvSpPr>
            <a:spLocks noGrp="1"/>
          </p:cNvSpPr>
          <p:nvPr>
            <p:ph idx="1"/>
          </p:nvPr>
        </p:nvSpPr>
        <p:spPr>
          <a:xfrm>
            <a:off x="947467" y="3654425"/>
            <a:ext cx="10515600" cy="1302888"/>
          </a:xfrm>
        </p:spPr>
        <p:txBody>
          <a:bodyPr/>
          <a:lstStyle/>
          <a:p>
            <a:r>
              <a:rPr lang="en-US" dirty="0"/>
              <a:t>Usage of communication management has been shown to reduce burnout, as physicians have cited burdensome inbox messages as a main cause.</a:t>
            </a:r>
          </a:p>
        </p:txBody>
      </p:sp>
      <p:sp>
        <p:nvSpPr>
          <p:cNvPr id="4" name="TextBox 3">
            <a:extLst>
              <a:ext uri="{FF2B5EF4-FFF2-40B4-BE49-F238E27FC236}">
                <a16:creationId xmlns:a16="http://schemas.microsoft.com/office/drawing/2014/main" xmlns="" id="{FDF01D7B-7DB7-4D3D-9D3C-6061E19D773E}"/>
              </a:ext>
            </a:extLst>
          </p:cNvPr>
          <p:cNvSpPr txBox="1"/>
          <p:nvPr/>
        </p:nvSpPr>
        <p:spPr>
          <a:xfrm>
            <a:off x="947467" y="593684"/>
            <a:ext cx="9402792" cy="769441"/>
          </a:xfrm>
          <a:prstGeom prst="rect">
            <a:avLst/>
          </a:prstGeom>
          <a:noFill/>
        </p:spPr>
        <p:txBody>
          <a:bodyPr wrap="square" rtlCol="0">
            <a:spAutoFit/>
          </a:bodyPr>
          <a:lstStyle/>
          <a:p>
            <a:r>
              <a:rPr lang="en-US" sz="4400" dirty="0"/>
              <a:t>Joy of Practice - Improvements</a:t>
            </a:r>
          </a:p>
        </p:txBody>
      </p:sp>
    </p:spTree>
    <p:extLst>
      <p:ext uri="{BB962C8B-B14F-4D97-AF65-F5344CB8AC3E}">
        <p14:creationId xmlns:p14="http://schemas.microsoft.com/office/powerpoint/2010/main" val="23407012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A28B2-E199-42BC-BF66-D5224B97A3E0}"/>
              </a:ext>
            </a:extLst>
          </p:cNvPr>
          <p:cNvSpPr>
            <a:spLocks noGrp="1"/>
          </p:cNvSpPr>
          <p:nvPr>
            <p:ph type="title"/>
          </p:nvPr>
        </p:nvSpPr>
        <p:spPr>
          <a:xfrm>
            <a:off x="838200" y="2245684"/>
            <a:ext cx="10515600" cy="1325563"/>
          </a:xfrm>
        </p:spPr>
        <p:txBody>
          <a:bodyPr>
            <a:normAutofit fontScale="90000"/>
          </a:bodyPr>
          <a:lstStyle/>
          <a:p>
            <a:r>
              <a:rPr lang="en-US" dirty="0"/>
              <a:t>5) Improving team functioning through co-location, team meetings, and work flow mapping</a:t>
            </a:r>
          </a:p>
        </p:txBody>
      </p:sp>
      <p:sp>
        <p:nvSpPr>
          <p:cNvPr id="3" name="Content Placeholder 2">
            <a:extLst>
              <a:ext uri="{FF2B5EF4-FFF2-40B4-BE49-F238E27FC236}">
                <a16:creationId xmlns:a16="http://schemas.microsoft.com/office/drawing/2014/main" xmlns="" id="{E95AADF9-2CC9-44EE-AB0C-AC346BBDC216}"/>
              </a:ext>
            </a:extLst>
          </p:cNvPr>
          <p:cNvSpPr>
            <a:spLocks noGrp="1"/>
          </p:cNvSpPr>
          <p:nvPr>
            <p:ph idx="1"/>
          </p:nvPr>
        </p:nvSpPr>
        <p:spPr>
          <a:xfrm>
            <a:off x="838200" y="4160508"/>
            <a:ext cx="10515600" cy="1205122"/>
          </a:xfrm>
        </p:spPr>
        <p:txBody>
          <a:bodyPr/>
          <a:lstStyle/>
          <a:p>
            <a:r>
              <a:rPr lang="en-US" dirty="0"/>
              <a:t>Delegation of responsibility and clarification of duties has been shown to help physicians, as well as improve workflow.</a:t>
            </a:r>
          </a:p>
        </p:txBody>
      </p:sp>
      <p:sp>
        <p:nvSpPr>
          <p:cNvPr id="4" name="TextBox 3">
            <a:extLst>
              <a:ext uri="{FF2B5EF4-FFF2-40B4-BE49-F238E27FC236}">
                <a16:creationId xmlns:a16="http://schemas.microsoft.com/office/drawing/2014/main" xmlns="" id="{56F4DDC3-0E09-467E-8FE6-C00CFB06F6C2}"/>
              </a:ext>
            </a:extLst>
          </p:cNvPr>
          <p:cNvSpPr txBox="1"/>
          <p:nvPr/>
        </p:nvSpPr>
        <p:spPr>
          <a:xfrm>
            <a:off x="838200" y="796892"/>
            <a:ext cx="9402792" cy="769441"/>
          </a:xfrm>
          <a:prstGeom prst="rect">
            <a:avLst/>
          </a:prstGeom>
          <a:noFill/>
        </p:spPr>
        <p:txBody>
          <a:bodyPr wrap="square" rtlCol="0">
            <a:spAutoFit/>
          </a:bodyPr>
          <a:lstStyle/>
          <a:p>
            <a:r>
              <a:rPr lang="en-US" sz="4400" dirty="0"/>
              <a:t>Joy of Practice - Improvements</a:t>
            </a:r>
          </a:p>
        </p:txBody>
      </p:sp>
    </p:spTree>
    <p:extLst>
      <p:ext uri="{BB962C8B-B14F-4D97-AF65-F5344CB8AC3E}">
        <p14:creationId xmlns:p14="http://schemas.microsoft.com/office/powerpoint/2010/main" val="33690317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E46B0-B3EA-498B-8A5E-A91935FBA612}"/>
              </a:ext>
            </a:extLst>
          </p:cNvPr>
          <p:cNvSpPr>
            <a:spLocks noGrp="1"/>
          </p:cNvSpPr>
          <p:nvPr>
            <p:ph type="title"/>
          </p:nvPr>
        </p:nvSpPr>
        <p:spPr/>
        <p:txBody>
          <a:bodyPr/>
          <a:lstStyle/>
          <a:p>
            <a:r>
              <a:rPr lang="en-US" dirty="0"/>
              <a:t>Joy of Practice Problems and Innovations</a:t>
            </a:r>
          </a:p>
        </p:txBody>
      </p:sp>
      <p:sp>
        <p:nvSpPr>
          <p:cNvPr id="3" name="Content Placeholder 2">
            <a:extLst>
              <a:ext uri="{FF2B5EF4-FFF2-40B4-BE49-F238E27FC236}">
                <a16:creationId xmlns:a16="http://schemas.microsoft.com/office/drawing/2014/main" xmlns="" id="{40FCB762-F43C-4835-8D2D-305EE2FF1AE0}"/>
              </a:ext>
            </a:extLst>
          </p:cNvPr>
          <p:cNvSpPr>
            <a:spLocks noGrp="1"/>
          </p:cNvSpPr>
          <p:nvPr>
            <p:ph idx="1"/>
          </p:nvPr>
        </p:nvSpPr>
        <p:spPr>
          <a:xfrm>
            <a:off x="838200" y="5676181"/>
            <a:ext cx="10515600" cy="500782"/>
          </a:xfrm>
        </p:spPr>
        <p:txBody>
          <a:bodyPr/>
          <a:lstStyle/>
          <a:p>
            <a:endParaRPr lang="en-US" dirty="0"/>
          </a:p>
        </p:txBody>
      </p:sp>
      <p:pic>
        <p:nvPicPr>
          <p:cNvPr id="4" name="Picture 3">
            <a:extLst>
              <a:ext uri="{FF2B5EF4-FFF2-40B4-BE49-F238E27FC236}">
                <a16:creationId xmlns:a16="http://schemas.microsoft.com/office/drawing/2014/main" xmlns="" id="{554CE311-3D0E-492B-B898-8497FAB23C17}"/>
              </a:ext>
            </a:extLst>
          </p:cNvPr>
          <p:cNvPicPr>
            <a:picLocks noChangeAspect="1"/>
          </p:cNvPicPr>
          <p:nvPr/>
        </p:nvPicPr>
        <p:blipFill rotWithShape="1">
          <a:blip r:embed="rId2"/>
          <a:srcRect l="16111" t="36981" r="18837" b="16478"/>
          <a:stretch/>
        </p:blipFill>
        <p:spPr>
          <a:xfrm>
            <a:off x="740814" y="1518248"/>
            <a:ext cx="10215595" cy="4658715"/>
          </a:xfrm>
          <a:prstGeom prst="rect">
            <a:avLst/>
          </a:prstGeom>
        </p:spPr>
      </p:pic>
    </p:spTree>
    <p:extLst>
      <p:ext uri="{BB962C8B-B14F-4D97-AF65-F5344CB8AC3E}">
        <p14:creationId xmlns:p14="http://schemas.microsoft.com/office/powerpoint/2010/main" val="35084298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E430B-C465-4E3F-BEA4-39071B34ADE1}"/>
              </a:ext>
            </a:extLst>
          </p:cNvPr>
          <p:cNvSpPr>
            <a:spLocks noGrp="1"/>
          </p:cNvSpPr>
          <p:nvPr>
            <p:ph type="title"/>
          </p:nvPr>
        </p:nvSpPr>
        <p:spPr/>
        <p:txBody>
          <a:bodyPr/>
          <a:lstStyle/>
          <a:p>
            <a:r>
              <a:rPr lang="en-US" dirty="0"/>
              <a:t>Additional References</a:t>
            </a:r>
          </a:p>
        </p:txBody>
      </p:sp>
      <p:sp>
        <p:nvSpPr>
          <p:cNvPr id="3" name="Content Placeholder 2">
            <a:extLst>
              <a:ext uri="{FF2B5EF4-FFF2-40B4-BE49-F238E27FC236}">
                <a16:creationId xmlns:a16="http://schemas.microsoft.com/office/drawing/2014/main" xmlns="" id="{6C26E761-AB72-4E17-9A52-5723187BE53D}"/>
              </a:ext>
            </a:extLst>
          </p:cNvPr>
          <p:cNvSpPr>
            <a:spLocks noGrp="1"/>
          </p:cNvSpPr>
          <p:nvPr>
            <p:ph idx="1"/>
          </p:nvPr>
        </p:nvSpPr>
        <p:spPr/>
        <p:txBody>
          <a:bodyPr>
            <a:normAutofit fontScale="92500" lnSpcReduction="20000"/>
          </a:bodyPr>
          <a:lstStyle/>
          <a:p>
            <a:r>
              <a:rPr lang="en-US" dirty="0"/>
              <a:t>David A. </a:t>
            </a:r>
            <a:r>
              <a:rPr lang="en-US" dirty="0" err="1"/>
              <a:t>Rothenberger</a:t>
            </a:r>
            <a:r>
              <a:rPr lang="en-US" dirty="0"/>
              <a:t>, </a:t>
            </a:r>
            <a:r>
              <a:rPr lang="en-US" b="1" dirty="0"/>
              <a:t>Physician Burnout and Well-Being: A Systematic Review and Framework for Action. </a:t>
            </a:r>
            <a:r>
              <a:rPr lang="en-US" dirty="0"/>
              <a:t>Diseases of the Colon &amp; Rectum. 60(6):567–576, JUN 2017</a:t>
            </a:r>
          </a:p>
          <a:p>
            <a:r>
              <a:rPr lang="en-US" dirty="0"/>
              <a:t>A. </a:t>
            </a:r>
            <a:r>
              <a:rPr lang="en-US" dirty="0" err="1"/>
              <a:t>Loerbroks</a:t>
            </a:r>
            <a:r>
              <a:rPr lang="en-US" dirty="0"/>
              <a:t>, J. Glaser, P. Vu-</a:t>
            </a:r>
            <a:r>
              <a:rPr lang="en-US" dirty="0" err="1"/>
              <a:t>Eickmann,P</a:t>
            </a:r>
            <a:r>
              <a:rPr lang="en-US" dirty="0"/>
              <a:t>. </a:t>
            </a:r>
            <a:r>
              <a:rPr lang="en-US" dirty="0" err="1"/>
              <a:t>Angerer</a:t>
            </a:r>
            <a:r>
              <a:rPr lang="en-US" dirty="0"/>
              <a:t>. </a:t>
            </a:r>
            <a:r>
              <a:rPr lang="en-US" b="1" dirty="0"/>
              <a:t>Physician burnout, work engagement and the quality of patient care. </a:t>
            </a:r>
            <a:r>
              <a:rPr lang="en-US" dirty="0" err="1"/>
              <a:t>Occup</a:t>
            </a:r>
            <a:r>
              <a:rPr lang="en-US" dirty="0"/>
              <a:t> Med (</a:t>
            </a:r>
            <a:r>
              <a:rPr lang="en-US" dirty="0" err="1"/>
              <a:t>Lond</a:t>
            </a:r>
            <a:r>
              <a:rPr lang="en-US" dirty="0"/>
              <a:t>), 16 May 2017.</a:t>
            </a:r>
          </a:p>
          <a:p>
            <a:r>
              <a:rPr lang="en-US" dirty="0"/>
              <a:t>Robert Bright and Lois </a:t>
            </a:r>
            <a:r>
              <a:rPr lang="en-US" dirty="0" err="1"/>
              <a:t>Krahn</a:t>
            </a:r>
            <a:r>
              <a:rPr lang="en-US" dirty="0"/>
              <a:t>, </a:t>
            </a:r>
            <a:r>
              <a:rPr lang="en-US" b="1" dirty="0"/>
              <a:t>Depression and Suicide Among Physicians. </a:t>
            </a:r>
            <a:r>
              <a:rPr lang="en-US" b="1" i="1" dirty="0"/>
              <a:t>Current Psychiatry</a:t>
            </a:r>
            <a:r>
              <a:rPr lang="en-US" dirty="0"/>
              <a:t>. 2011 April;10(4):16-30</a:t>
            </a:r>
          </a:p>
          <a:p>
            <a:endParaRPr lang="en-US" dirty="0"/>
          </a:p>
          <a:p>
            <a:endParaRPr lang="en-US" b="1" dirty="0"/>
          </a:p>
          <a:p>
            <a:endParaRPr lang="en-US" dirty="0"/>
          </a:p>
        </p:txBody>
      </p:sp>
    </p:spTree>
    <p:extLst>
      <p:ext uri="{BB962C8B-B14F-4D97-AF65-F5344CB8AC3E}">
        <p14:creationId xmlns:p14="http://schemas.microsoft.com/office/powerpoint/2010/main" val="1421272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9018A-C7EF-4E81-9574-A9B9E9BEE82E}"/>
              </a:ext>
            </a:extLst>
          </p:cNvPr>
          <p:cNvSpPr>
            <a:spLocks noGrp="1"/>
          </p:cNvSpPr>
          <p:nvPr>
            <p:ph type="title"/>
          </p:nvPr>
        </p:nvSpPr>
        <p:spPr/>
        <p:txBody>
          <a:bodyPr/>
          <a:lstStyle/>
          <a:p>
            <a:r>
              <a:rPr lang="en-US" dirty="0"/>
              <a:t>Burnout is real</a:t>
            </a:r>
          </a:p>
        </p:txBody>
      </p:sp>
      <p:sp>
        <p:nvSpPr>
          <p:cNvPr id="3" name="Content Placeholder 2">
            <a:extLst>
              <a:ext uri="{FF2B5EF4-FFF2-40B4-BE49-F238E27FC236}">
                <a16:creationId xmlns:a16="http://schemas.microsoft.com/office/drawing/2014/main" xmlns="" id="{71ACAFE6-6376-4686-B7C8-A035C6A9FB76}"/>
              </a:ext>
            </a:extLst>
          </p:cNvPr>
          <p:cNvSpPr>
            <a:spLocks noGrp="1"/>
          </p:cNvSpPr>
          <p:nvPr>
            <p:ph idx="1"/>
          </p:nvPr>
        </p:nvSpPr>
        <p:spPr/>
        <p:txBody>
          <a:bodyPr/>
          <a:lstStyle/>
          <a:p>
            <a:r>
              <a:rPr lang="en-US" dirty="0"/>
              <a:t>54% of Family Medicine doctors reported burnout at some point in their career.</a:t>
            </a:r>
          </a:p>
          <a:p>
            <a:r>
              <a:rPr lang="en-US" dirty="0"/>
              <a:t>Burnout negatively impacts patient care by leading to charting errors, diminished follow-up, and lack of concern for patient.</a:t>
            </a:r>
          </a:p>
        </p:txBody>
      </p:sp>
      <p:sp>
        <p:nvSpPr>
          <p:cNvPr id="5" name="TextBox 4">
            <a:extLst>
              <a:ext uri="{FF2B5EF4-FFF2-40B4-BE49-F238E27FC236}">
                <a16:creationId xmlns:a16="http://schemas.microsoft.com/office/drawing/2014/main" xmlns="" id="{5754A500-5F94-458C-872D-C0AE96CF1FB3}"/>
              </a:ext>
            </a:extLst>
          </p:cNvPr>
          <p:cNvSpPr txBox="1"/>
          <p:nvPr/>
        </p:nvSpPr>
        <p:spPr>
          <a:xfrm>
            <a:off x="2921001" y="6311900"/>
            <a:ext cx="8978900" cy="369332"/>
          </a:xfrm>
          <a:prstGeom prst="rect">
            <a:avLst/>
          </a:prstGeom>
          <a:noFill/>
        </p:spPr>
        <p:txBody>
          <a:bodyPr wrap="square" rtlCol="0">
            <a:spAutoFit/>
          </a:bodyPr>
          <a:lstStyle/>
          <a:p>
            <a:r>
              <a:rPr lang="en-US" dirty="0"/>
              <a:t>Mayo Clinic Proceedings 2015 90, 1600-1613DOI: (10.1016/j.mayocp.2015.08.023)</a:t>
            </a:r>
          </a:p>
        </p:txBody>
      </p:sp>
    </p:spTree>
    <p:extLst>
      <p:ext uri="{BB962C8B-B14F-4D97-AF65-F5344CB8AC3E}">
        <p14:creationId xmlns:p14="http://schemas.microsoft.com/office/powerpoint/2010/main" val="11482965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E00DE-8C22-4084-BAC6-31C9E93C4C00}"/>
              </a:ext>
            </a:extLst>
          </p:cNvPr>
          <p:cNvSpPr>
            <a:spLocks noGrp="1"/>
          </p:cNvSpPr>
          <p:nvPr>
            <p:ph type="title"/>
          </p:nvPr>
        </p:nvSpPr>
        <p:spPr/>
        <p:txBody>
          <a:bodyPr/>
          <a:lstStyle/>
          <a:p>
            <a:r>
              <a:rPr lang="en-US" dirty="0"/>
              <a:t>Burnout can be seen at any stage</a:t>
            </a:r>
          </a:p>
        </p:txBody>
      </p:sp>
      <p:sp>
        <p:nvSpPr>
          <p:cNvPr id="3" name="Content Placeholder 2">
            <a:extLst>
              <a:ext uri="{FF2B5EF4-FFF2-40B4-BE49-F238E27FC236}">
                <a16:creationId xmlns:a16="http://schemas.microsoft.com/office/drawing/2014/main" xmlns="" id="{AC0C192A-E536-4A48-B7B9-B7D5F674927F}"/>
              </a:ext>
            </a:extLst>
          </p:cNvPr>
          <p:cNvSpPr>
            <a:spLocks noGrp="1"/>
          </p:cNvSpPr>
          <p:nvPr>
            <p:ph idx="1"/>
          </p:nvPr>
        </p:nvSpPr>
        <p:spPr/>
        <p:txBody>
          <a:bodyPr/>
          <a:lstStyle/>
          <a:p>
            <a:r>
              <a:rPr lang="en-US" dirty="0"/>
              <a:t>Burnout has been reported in medical students (15%), residents (51%), and practicing physicians (46-54% in family medicine doctors).</a:t>
            </a:r>
          </a:p>
        </p:txBody>
      </p:sp>
      <p:pic>
        <p:nvPicPr>
          <p:cNvPr id="5" name="Picture 4">
            <a:extLst>
              <a:ext uri="{FF2B5EF4-FFF2-40B4-BE49-F238E27FC236}">
                <a16:creationId xmlns:a16="http://schemas.microsoft.com/office/drawing/2014/main" xmlns="" id="{417B461F-6A84-46DF-9F2A-9EF0EA8B6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441" y="2998095"/>
            <a:ext cx="4761207" cy="3726557"/>
          </a:xfrm>
          <a:prstGeom prst="rect">
            <a:avLst/>
          </a:prstGeom>
        </p:spPr>
      </p:pic>
      <p:sp>
        <p:nvSpPr>
          <p:cNvPr id="6" name="TextBox 5">
            <a:extLst>
              <a:ext uri="{FF2B5EF4-FFF2-40B4-BE49-F238E27FC236}">
                <a16:creationId xmlns:a16="http://schemas.microsoft.com/office/drawing/2014/main" xmlns="" id="{2B31D45C-5B5E-4826-8705-0C911976C99F}"/>
              </a:ext>
            </a:extLst>
          </p:cNvPr>
          <p:cNvSpPr txBox="1"/>
          <p:nvPr/>
        </p:nvSpPr>
        <p:spPr>
          <a:xfrm>
            <a:off x="916652" y="5509222"/>
            <a:ext cx="6233448" cy="461665"/>
          </a:xfrm>
          <a:prstGeom prst="rect">
            <a:avLst/>
          </a:prstGeom>
          <a:noFill/>
        </p:spPr>
        <p:txBody>
          <a:bodyPr wrap="square" rtlCol="0">
            <a:spAutoFit/>
          </a:bodyPr>
          <a:lstStyle/>
          <a:p>
            <a:r>
              <a:rPr lang="en-US" sz="1200" dirty="0"/>
              <a:t>David A. </a:t>
            </a:r>
            <a:r>
              <a:rPr lang="en-US" sz="1200" dirty="0" err="1"/>
              <a:t>Rothenberger</a:t>
            </a:r>
            <a:r>
              <a:rPr lang="en-US" sz="1200" dirty="0"/>
              <a:t>, </a:t>
            </a:r>
            <a:r>
              <a:rPr lang="en-US" sz="1200" b="1" dirty="0"/>
              <a:t>Physician Burnout and Well-Being: A Systematic Review and Framework for Action. </a:t>
            </a:r>
            <a:r>
              <a:rPr lang="en-US" sz="1200" dirty="0"/>
              <a:t>Diseases of the Colon &amp; Rectum. 60(6):567–576, JUN </a:t>
            </a:r>
            <a:r>
              <a:rPr lang="en-US" sz="1200" dirty="0" smtClean="0"/>
              <a:t>2017</a:t>
            </a:r>
            <a:endParaRPr lang="en-US" sz="1200" dirty="0"/>
          </a:p>
        </p:txBody>
      </p:sp>
    </p:spTree>
    <p:extLst>
      <p:ext uri="{BB962C8B-B14F-4D97-AF65-F5344CB8AC3E}">
        <p14:creationId xmlns:p14="http://schemas.microsoft.com/office/powerpoint/2010/main" val="9475281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08A55-F545-4367-85D9-D16C76D7E726}"/>
              </a:ext>
            </a:extLst>
          </p:cNvPr>
          <p:cNvSpPr>
            <a:spLocks noGrp="1"/>
          </p:cNvSpPr>
          <p:nvPr>
            <p:ph type="title"/>
          </p:nvPr>
        </p:nvSpPr>
        <p:spPr/>
        <p:txBody>
          <a:bodyPr/>
          <a:lstStyle/>
          <a:p>
            <a:r>
              <a:rPr lang="en-US" dirty="0"/>
              <a:t>What is wellness?</a:t>
            </a:r>
          </a:p>
        </p:txBody>
      </p:sp>
      <p:sp>
        <p:nvSpPr>
          <p:cNvPr id="3" name="Content Placeholder 2">
            <a:extLst>
              <a:ext uri="{FF2B5EF4-FFF2-40B4-BE49-F238E27FC236}">
                <a16:creationId xmlns:a16="http://schemas.microsoft.com/office/drawing/2014/main" xmlns="" id="{129F38E4-459F-414A-B5B0-9D7287CB7411}"/>
              </a:ext>
            </a:extLst>
          </p:cNvPr>
          <p:cNvSpPr>
            <a:spLocks noGrp="1"/>
          </p:cNvSpPr>
          <p:nvPr>
            <p:ph idx="1"/>
          </p:nvPr>
        </p:nvSpPr>
        <p:spPr/>
        <p:txBody>
          <a:bodyPr/>
          <a:lstStyle/>
          <a:p>
            <a:r>
              <a:rPr lang="en-US" dirty="0"/>
              <a:t>Wellness is the state of good health, with balance and poise in life and stressors</a:t>
            </a:r>
          </a:p>
          <a:p>
            <a:endParaRPr lang="en-US" dirty="0"/>
          </a:p>
          <a:p>
            <a:r>
              <a:rPr lang="en-US" dirty="0"/>
              <a:t>Many physicians find wellness hard to achieve, due to difficult schedules and demands upon them</a:t>
            </a:r>
          </a:p>
        </p:txBody>
      </p:sp>
    </p:spTree>
    <p:extLst>
      <p:ext uri="{BB962C8B-B14F-4D97-AF65-F5344CB8AC3E}">
        <p14:creationId xmlns:p14="http://schemas.microsoft.com/office/powerpoint/2010/main" val="28200574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2B930-717E-4464-BD53-193CD4F1AED7}"/>
              </a:ext>
            </a:extLst>
          </p:cNvPr>
          <p:cNvSpPr>
            <a:spLocks noGrp="1"/>
          </p:cNvSpPr>
          <p:nvPr>
            <p:ph type="title"/>
          </p:nvPr>
        </p:nvSpPr>
        <p:spPr/>
        <p:txBody>
          <a:bodyPr/>
          <a:lstStyle/>
          <a:p>
            <a:r>
              <a:rPr lang="en-US" dirty="0"/>
              <a:t>Tips for Wellness</a:t>
            </a:r>
          </a:p>
        </p:txBody>
      </p:sp>
      <p:sp>
        <p:nvSpPr>
          <p:cNvPr id="3" name="Content Placeholder 2">
            <a:extLst>
              <a:ext uri="{FF2B5EF4-FFF2-40B4-BE49-F238E27FC236}">
                <a16:creationId xmlns:a16="http://schemas.microsoft.com/office/drawing/2014/main" xmlns="" id="{D5099DC0-E39C-49E5-97E1-45137762B663}"/>
              </a:ext>
            </a:extLst>
          </p:cNvPr>
          <p:cNvSpPr>
            <a:spLocks noGrp="1"/>
          </p:cNvSpPr>
          <p:nvPr>
            <p:ph idx="1"/>
          </p:nvPr>
        </p:nvSpPr>
        <p:spPr/>
        <p:txBody>
          <a:bodyPr/>
          <a:lstStyle/>
          <a:p>
            <a:r>
              <a:rPr lang="en-US" dirty="0"/>
              <a:t>Meditation</a:t>
            </a:r>
          </a:p>
          <a:p>
            <a:r>
              <a:rPr lang="en-US" dirty="0"/>
              <a:t>Exercise</a:t>
            </a:r>
          </a:p>
          <a:p>
            <a:r>
              <a:rPr lang="en-US" dirty="0"/>
              <a:t>Maintaining hobbies</a:t>
            </a:r>
          </a:p>
          <a:p>
            <a:r>
              <a:rPr lang="en-US" dirty="0"/>
              <a:t>Social Links and Family/Support Relationships</a:t>
            </a:r>
          </a:p>
          <a:p>
            <a:r>
              <a:rPr lang="en-US" dirty="0"/>
              <a:t>Ability to ‘step away’ from work</a:t>
            </a:r>
          </a:p>
          <a:p>
            <a:r>
              <a:rPr lang="en-US" dirty="0"/>
              <a:t>Developing your ‘Healthy Mindset’ and clarifying your perspective</a:t>
            </a:r>
          </a:p>
        </p:txBody>
      </p:sp>
    </p:spTree>
    <p:extLst>
      <p:ext uri="{BB962C8B-B14F-4D97-AF65-F5344CB8AC3E}">
        <p14:creationId xmlns:p14="http://schemas.microsoft.com/office/powerpoint/2010/main" val="1298911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EC9E3-C585-46F4-A168-252998AD7A9F}"/>
              </a:ext>
            </a:extLst>
          </p:cNvPr>
          <p:cNvSpPr>
            <a:spLocks noGrp="1"/>
          </p:cNvSpPr>
          <p:nvPr>
            <p:ph type="title"/>
          </p:nvPr>
        </p:nvSpPr>
        <p:spPr/>
        <p:txBody>
          <a:bodyPr/>
          <a:lstStyle/>
          <a:p>
            <a:r>
              <a:rPr lang="en-US" dirty="0"/>
              <a:t>Are you helping, fixing or serving?</a:t>
            </a:r>
          </a:p>
        </p:txBody>
      </p:sp>
      <p:sp>
        <p:nvSpPr>
          <p:cNvPr id="3" name="Content Placeholder 2">
            <a:extLst>
              <a:ext uri="{FF2B5EF4-FFF2-40B4-BE49-F238E27FC236}">
                <a16:creationId xmlns:a16="http://schemas.microsoft.com/office/drawing/2014/main" xmlns="" id="{33B332E0-C7E3-4FE6-934B-F4145A3FD0DA}"/>
              </a:ext>
            </a:extLst>
          </p:cNvPr>
          <p:cNvSpPr>
            <a:spLocks noGrp="1"/>
          </p:cNvSpPr>
          <p:nvPr>
            <p:ph idx="1"/>
          </p:nvPr>
        </p:nvSpPr>
        <p:spPr/>
        <p:txBody>
          <a:bodyPr/>
          <a:lstStyle/>
          <a:p>
            <a:r>
              <a:rPr lang="en-US" dirty="0"/>
              <a:t>Rachel </a:t>
            </a:r>
            <a:r>
              <a:rPr lang="en-US" dirty="0" err="1"/>
              <a:t>Remen</a:t>
            </a:r>
            <a:r>
              <a:rPr lang="en-US" dirty="0"/>
              <a:t>, MD talks about the difference in a physician’s viewpoint as to how they treat a patient:</a:t>
            </a:r>
          </a:p>
          <a:p>
            <a:pPr lvl="1"/>
            <a:r>
              <a:rPr lang="en-US" dirty="0">
                <a:hlinkClick r:id="rId2"/>
              </a:rPr>
              <a:t>https://drive.google.com/open?id=0B-cjhPGEItnQN0JQdFQ1QzRpV28</a:t>
            </a:r>
            <a:endParaRPr lang="en-US" dirty="0"/>
          </a:p>
          <a:p>
            <a:r>
              <a:rPr lang="en-US" dirty="0"/>
              <a:t>Perspective has been shown to influence mindset and can contribute to burnout.</a:t>
            </a:r>
          </a:p>
          <a:p>
            <a:pPr lvl="1"/>
            <a:r>
              <a:rPr lang="en-US" dirty="0"/>
              <a:t>The difference between ‘helping’ (the physician in a position of power), ‘fixing’ (the patient seen as ‘broken’) and ‘serving’ (an equal relationship between physician and patient). </a:t>
            </a:r>
          </a:p>
        </p:txBody>
      </p:sp>
    </p:spTree>
    <p:extLst>
      <p:ext uri="{BB962C8B-B14F-4D97-AF65-F5344CB8AC3E}">
        <p14:creationId xmlns:p14="http://schemas.microsoft.com/office/powerpoint/2010/main" val="9406294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2785A-2C4B-4C2B-94EB-4BA593A3152C}"/>
              </a:ext>
            </a:extLst>
          </p:cNvPr>
          <p:cNvSpPr>
            <a:spLocks noGrp="1"/>
          </p:cNvSpPr>
          <p:nvPr>
            <p:ph type="title"/>
          </p:nvPr>
        </p:nvSpPr>
        <p:spPr/>
        <p:txBody>
          <a:bodyPr/>
          <a:lstStyle/>
          <a:p>
            <a:r>
              <a:rPr lang="en-US" dirty="0"/>
              <a:t>How to train yourself to be mindful</a:t>
            </a:r>
          </a:p>
        </p:txBody>
      </p:sp>
      <p:sp>
        <p:nvSpPr>
          <p:cNvPr id="3" name="Content Placeholder 2">
            <a:extLst>
              <a:ext uri="{FF2B5EF4-FFF2-40B4-BE49-F238E27FC236}">
                <a16:creationId xmlns:a16="http://schemas.microsoft.com/office/drawing/2014/main" xmlns="" id="{656C13BB-FB5F-4037-8E0B-C9C687793B3E}"/>
              </a:ext>
            </a:extLst>
          </p:cNvPr>
          <p:cNvSpPr>
            <a:spLocks noGrp="1"/>
          </p:cNvSpPr>
          <p:nvPr>
            <p:ph idx="1"/>
          </p:nvPr>
        </p:nvSpPr>
        <p:spPr/>
        <p:txBody>
          <a:bodyPr/>
          <a:lstStyle/>
          <a:p>
            <a:r>
              <a:rPr lang="en-US" sz="2800" dirty="0" err="1"/>
              <a:t>McConville</a:t>
            </a:r>
            <a:r>
              <a:rPr lang="en-US" sz="2800" dirty="0"/>
              <a:t>, et al. 2017 mentions strategies for Mindfulness Training, and presents data on usage in medical students:</a:t>
            </a:r>
          </a:p>
          <a:p>
            <a:pPr lvl="1"/>
            <a:r>
              <a:rPr lang="en-US" dirty="0">
                <a:hlinkClick r:id="rId2"/>
              </a:rPr>
              <a:t>https://drive.google.com/open?id=0B-cjhPGEItnQaUEwdFgwbXVFR1E</a:t>
            </a:r>
            <a:endParaRPr lang="en-US" dirty="0"/>
          </a:p>
          <a:p>
            <a:r>
              <a:rPr lang="en-US" sz="2800" dirty="0"/>
              <a:t>Meditation was proposed as a way to lower perceived stress and lower depression and anxiety</a:t>
            </a:r>
          </a:p>
          <a:p>
            <a:r>
              <a:rPr lang="en-US" sz="2800" dirty="0"/>
              <a:t>Lower stress was correlated with increased patient communication scores</a:t>
            </a:r>
          </a:p>
        </p:txBody>
      </p:sp>
    </p:spTree>
    <p:extLst>
      <p:ext uri="{BB962C8B-B14F-4D97-AF65-F5344CB8AC3E}">
        <p14:creationId xmlns:p14="http://schemas.microsoft.com/office/powerpoint/2010/main" val="18930201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50222-62C6-4EDF-BAEC-99A5221A3D5C}"/>
              </a:ext>
            </a:extLst>
          </p:cNvPr>
          <p:cNvSpPr>
            <a:spLocks noGrp="1"/>
          </p:cNvSpPr>
          <p:nvPr>
            <p:ph type="title"/>
          </p:nvPr>
        </p:nvSpPr>
        <p:spPr>
          <a:xfrm>
            <a:off x="850900" y="381000"/>
            <a:ext cx="10528300" cy="1143000"/>
          </a:xfrm>
        </p:spPr>
        <p:txBody>
          <a:bodyPr/>
          <a:lstStyle/>
          <a:p>
            <a:r>
              <a:rPr lang="en-US" dirty="0"/>
              <a:t>Accreditation Council for Graduate Medical Education Well-being Resources</a:t>
            </a:r>
          </a:p>
        </p:txBody>
      </p:sp>
      <p:sp>
        <p:nvSpPr>
          <p:cNvPr id="3" name="Content Placeholder 2">
            <a:extLst>
              <a:ext uri="{FF2B5EF4-FFF2-40B4-BE49-F238E27FC236}">
                <a16:creationId xmlns:a16="http://schemas.microsoft.com/office/drawing/2014/main" xmlns="" id="{349334B4-0141-4543-B35C-21F7A2396A74}"/>
              </a:ext>
            </a:extLst>
          </p:cNvPr>
          <p:cNvSpPr>
            <a:spLocks noGrp="1"/>
          </p:cNvSpPr>
          <p:nvPr>
            <p:ph idx="1"/>
          </p:nvPr>
        </p:nvSpPr>
        <p:spPr>
          <a:xfrm>
            <a:off x="437072" y="2072915"/>
            <a:ext cx="3870385" cy="3609017"/>
          </a:xfrm>
        </p:spPr>
        <p:txBody>
          <a:bodyPr>
            <a:normAutofit fontScale="85000" lnSpcReduction="20000"/>
          </a:bodyPr>
          <a:lstStyle/>
          <a:p>
            <a:r>
              <a:rPr lang="en-US" dirty="0">
                <a:hlinkClick r:id="rId2"/>
              </a:rPr>
              <a:t>http://www.acgme.org/What-We-Do/</a:t>
            </a:r>
            <a:br>
              <a:rPr lang="en-US" dirty="0">
                <a:hlinkClick r:id="rId2"/>
              </a:rPr>
            </a:br>
            <a:r>
              <a:rPr lang="en-US" dirty="0">
                <a:hlinkClick r:id="rId2"/>
              </a:rPr>
              <a:t>Initiatives/Physician-</a:t>
            </a:r>
            <a:br>
              <a:rPr lang="en-US" dirty="0">
                <a:hlinkClick r:id="rId2"/>
              </a:rPr>
            </a:br>
            <a:r>
              <a:rPr lang="en-US" dirty="0">
                <a:hlinkClick r:id="rId2"/>
              </a:rPr>
              <a:t>Well-Being</a:t>
            </a:r>
            <a:endParaRPr lang="en-US" dirty="0"/>
          </a:p>
          <a:p>
            <a:r>
              <a:rPr lang="en-US" dirty="0"/>
              <a:t>These resources link </a:t>
            </a:r>
            <a:br>
              <a:rPr lang="en-US" dirty="0"/>
            </a:br>
            <a:r>
              <a:rPr lang="en-US" dirty="0"/>
              <a:t>with the American Society for Suicide Prevention and Mayo Clinic</a:t>
            </a:r>
          </a:p>
        </p:txBody>
      </p:sp>
      <p:pic>
        <p:nvPicPr>
          <p:cNvPr id="4" name="Picture 3">
            <a:extLst>
              <a:ext uri="{FF2B5EF4-FFF2-40B4-BE49-F238E27FC236}">
                <a16:creationId xmlns:a16="http://schemas.microsoft.com/office/drawing/2014/main" xmlns="" id="{76FD5302-5941-48CC-B426-F77C99324E17}"/>
              </a:ext>
            </a:extLst>
          </p:cNvPr>
          <p:cNvPicPr>
            <a:picLocks noChangeAspect="1"/>
          </p:cNvPicPr>
          <p:nvPr/>
        </p:nvPicPr>
        <p:blipFill rotWithShape="1">
          <a:blip r:embed="rId3"/>
          <a:srcRect l="4244" t="4025" r="5100"/>
          <a:stretch/>
        </p:blipFill>
        <p:spPr>
          <a:xfrm>
            <a:off x="4370717" y="1881188"/>
            <a:ext cx="8032122" cy="5420262"/>
          </a:xfrm>
          <a:prstGeom prst="rect">
            <a:avLst/>
          </a:prstGeom>
        </p:spPr>
      </p:pic>
    </p:spTree>
    <p:extLst>
      <p:ext uri="{BB962C8B-B14F-4D97-AF65-F5344CB8AC3E}">
        <p14:creationId xmlns:p14="http://schemas.microsoft.com/office/powerpoint/2010/main" val="36443915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15_WAFP">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WAFP Template 2008">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AFP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FP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FP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FP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FP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FP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FP Template 20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FP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FP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FP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FP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FP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2015_WAFP.thmx</Template>
  <TotalTime>482</TotalTime>
  <Words>1158</Words>
  <Application>Microsoft Macintosh PowerPoint</Application>
  <PresentationFormat>Custom</PresentationFormat>
  <Paragraphs>91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2015_WAFP</vt:lpstr>
      <vt:lpstr>Physician Wellbeing Resources</vt:lpstr>
      <vt:lpstr>Table of Contents</vt:lpstr>
      <vt:lpstr>Burnout is real</vt:lpstr>
      <vt:lpstr>Burnout can be seen at any stage</vt:lpstr>
      <vt:lpstr>What is wellness?</vt:lpstr>
      <vt:lpstr>Tips for Wellness</vt:lpstr>
      <vt:lpstr>Are you helping, fixing or serving?</vt:lpstr>
      <vt:lpstr>How to train yourself to be mindful</vt:lpstr>
      <vt:lpstr>Accreditation Council for Graduate Medical Education Well-being Resources</vt:lpstr>
      <vt:lpstr>AAFP Physician Wellness</vt:lpstr>
      <vt:lpstr>Burnout and Depression - AAFP</vt:lpstr>
      <vt:lpstr>Diana Phillips: Workplace contributions to Burnout</vt:lpstr>
      <vt:lpstr>Physician Depression</vt:lpstr>
      <vt:lpstr>PowerPoint Presentation</vt:lpstr>
      <vt:lpstr>Many physicians do not seek help</vt:lpstr>
      <vt:lpstr>National Suicide Hotline Telephone</vt:lpstr>
      <vt:lpstr>Joy of Practice</vt:lpstr>
      <vt:lpstr>Joy of Practice - Summary</vt:lpstr>
      <vt:lpstr>1) Proactive planned care, with previsit planning and previsit laboratory tests</vt:lpstr>
      <vt:lpstr>2) Sharing clinical care among a team, with expanded rooming protocols, standing orders and panel management </vt:lpstr>
      <vt:lpstr>3) Sharing clerical tasks with collaborative documentation (scribing), nonphysician order entry, and streamlined prescription management</vt:lpstr>
      <vt:lpstr>4) Improving communication by verbal messaging and in-box management</vt:lpstr>
      <vt:lpstr>5) Improving team functioning through co-location, team meetings, and work flow mapping</vt:lpstr>
      <vt:lpstr>Joy of Practice Problems and Innovations</vt:lpstr>
      <vt:lpstr>Additional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 Wellbeing Resources</dc:title>
  <dc:creator>VBorkowski</dc:creator>
  <cp:lastModifiedBy>Brandon Wimmer</cp:lastModifiedBy>
  <cp:revision>44</cp:revision>
  <dcterms:created xsi:type="dcterms:W3CDTF">2017-06-06T19:44:35Z</dcterms:created>
  <dcterms:modified xsi:type="dcterms:W3CDTF">2017-07-06T20:52:39Z</dcterms:modified>
</cp:coreProperties>
</file>